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</p:sldIdLst>
  <p:sldSz cy="5143500" cx="9144000"/>
  <p:notesSz cx="6858000" cy="9144000"/>
  <p:embeddedFontLst>
    <p:embeddedFont>
      <p:font typeface="Roboto Slab Light"/>
      <p:regular r:id="rId100"/>
      <p:bold r:id="rId101"/>
    </p:embeddedFont>
    <p:embeddedFont>
      <p:font typeface="Roboto Slab"/>
      <p:regular r:id="rId102"/>
      <p:bold r:id="rId103"/>
    </p:embeddedFont>
    <p:embeddedFont>
      <p:font typeface="Roboto Thin"/>
      <p:regular r:id="rId104"/>
      <p:bold r:id="rId105"/>
      <p:italic r:id="rId106"/>
      <p:boldItalic r:id="rId107"/>
    </p:embeddedFont>
    <p:embeddedFont>
      <p:font typeface="Roboto Medium"/>
      <p:regular r:id="rId108"/>
      <p:bold r:id="rId109"/>
      <p:italic r:id="rId110"/>
      <p:boldItalic r:id="rId111"/>
    </p:embeddedFont>
    <p:embeddedFont>
      <p:font typeface="Roboto"/>
      <p:regular r:id="rId112"/>
      <p:bold r:id="rId113"/>
      <p:italic r:id="rId114"/>
      <p:boldItalic r:id="rId115"/>
    </p:embeddedFont>
    <p:embeddedFont>
      <p:font typeface="Bebas Neue"/>
      <p:regular r:id="rId116"/>
    </p:embeddedFont>
    <p:embeddedFont>
      <p:font typeface="Roboto Light"/>
      <p:regular r:id="rId117"/>
      <p:bold r:id="rId118"/>
      <p:italic r:id="rId119"/>
      <p:boldItalic r:id="rId1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6" name="Camila Andrea Plata Corredo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font" Target="fonts/RobotoThin-boldItalic.fntdata"/><Relationship Id="rId106" Type="http://schemas.openxmlformats.org/officeDocument/2006/relationships/font" Target="fonts/RobotoThin-italic.fntdata"/><Relationship Id="rId105" Type="http://schemas.openxmlformats.org/officeDocument/2006/relationships/font" Target="fonts/RobotoThin-bold.fntdata"/><Relationship Id="rId104" Type="http://schemas.openxmlformats.org/officeDocument/2006/relationships/font" Target="fonts/RobotoThin-regular.fntdata"/><Relationship Id="rId109" Type="http://schemas.openxmlformats.org/officeDocument/2006/relationships/font" Target="fonts/RobotoMedium-bold.fntdata"/><Relationship Id="rId108" Type="http://schemas.openxmlformats.org/officeDocument/2006/relationships/font" Target="fonts/RobotoMedium-regular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font" Target="fonts/RobotoSlab-bold.fntdata"/><Relationship Id="rId102" Type="http://schemas.openxmlformats.org/officeDocument/2006/relationships/font" Target="fonts/RobotoSlab-regular.fntdata"/><Relationship Id="rId101" Type="http://schemas.openxmlformats.org/officeDocument/2006/relationships/font" Target="fonts/RobotoSlabLight-bold.fntdata"/><Relationship Id="rId100" Type="http://schemas.openxmlformats.org/officeDocument/2006/relationships/font" Target="fonts/RobotoSlabLight-regular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120" Type="http://schemas.openxmlformats.org/officeDocument/2006/relationships/font" Target="fonts/RobotoLight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font" Target="fonts/RobotoLight-bold.fntdata"/><Relationship Id="rId117" Type="http://schemas.openxmlformats.org/officeDocument/2006/relationships/font" Target="fonts/RobotoLight-regular.fntdata"/><Relationship Id="rId116" Type="http://schemas.openxmlformats.org/officeDocument/2006/relationships/font" Target="fonts/BebasNeue-regular.fntdata"/><Relationship Id="rId115" Type="http://schemas.openxmlformats.org/officeDocument/2006/relationships/font" Target="fonts/Roboto-boldItalic.fntdata"/><Relationship Id="rId119" Type="http://schemas.openxmlformats.org/officeDocument/2006/relationships/font" Target="fonts/RobotoLight-italic.fntdata"/><Relationship Id="rId15" Type="http://schemas.openxmlformats.org/officeDocument/2006/relationships/slide" Target="slides/slide8.xml"/><Relationship Id="rId110" Type="http://schemas.openxmlformats.org/officeDocument/2006/relationships/font" Target="fonts/RobotoMedium-italic.fntdata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font" Target="fonts/Roboto-italic.fntdata"/><Relationship Id="rId18" Type="http://schemas.openxmlformats.org/officeDocument/2006/relationships/slide" Target="slides/slide11.xml"/><Relationship Id="rId113" Type="http://schemas.openxmlformats.org/officeDocument/2006/relationships/font" Target="fonts/Roboto-bold.fntdata"/><Relationship Id="rId112" Type="http://schemas.openxmlformats.org/officeDocument/2006/relationships/font" Target="fonts/Roboto-regular.fntdata"/><Relationship Id="rId111" Type="http://schemas.openxmlformats.org/officeDocument/2006/relationships/font" Target="fonts/RobotoMedium-boldItalic.fntdata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1-11T21:55:25.143">
    <p:pos x="6000" y="0"/>
    <p:text>Paula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11-12T11:02:27.283">
    <p:pos x="6000" y="0"/>
    <p:text>Paula - Cp qgis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1-11-12T11:07:06.152">
    <p:pos x="6000" y="0"/>
    <p:text>Camila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1-11-11T21:46:40.160">
    <p:pos x="6000" y="0"/>
    <p:text>Taxonomica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1-11-12T09:35:40.389">
    <p:pos x="6000" y="0"/>
    <p:text>Camila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1-11-11T21:49:19.199">
    <p:pos x="145" y="981"/>
    <p:text>Paula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1545d77b4_0_3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01545d77b4_0_3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1545d77b4_2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101545d77b4_2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01545d77b4_2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7db3a86cf5930b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57db3a86cf5930b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57db3a86cf5930b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7db3a86cf5930b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57db3a86cf5930b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57db3a86cf5930b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7db3a86cf5930b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57db3a86cf5930b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57db3a86cf5930b_1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7db3a86cf5930b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57db3a86cf5930b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No hace falta saber todo, hay que saber tener el teléfono de la persona que sabe.</a:t>
            </a:r>
            <a:endParaRPr/>
          </a:p>
        </p:txBody>
      </p:sp>
      <p:sp>
        <p:nvSpPr>
          <p:cNvPr id="281" name="Google Shape;281;g57db3a86cf5930b_1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165522ab4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10165522ab4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No hace falta saber todo, hay que saber tener el teléfono de la persona que sabe.</a:t>
            </a:r>
            <a:endParaRPr/>
          </a:p>
        </p:txBody>
      </p:sp>
      <p:sp>
        <p:nvSpPr>
          <p:cNvPr id="288" name="Google Shape;288;g10165522ab4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165522ab4_0_8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10165522ab4_0_8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0165522ab4_0_8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7db3a86cf5930b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57db3a86cf5930b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57db3a86cf5930b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7db3a86cf5930b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57db3a86cf5930b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57db3a86cf5930b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165522ab4_0_8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10165522ab4_0_8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Partiendo de datos estrcturados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Priorizamos los elmentos más valiosos teneindo en cuenta su potencial de usabilidad, de esa manera tenemos 3 dimensiones de los datos principales ….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cada un de esas dimendiones revisamos 3 critrerios de calidad principales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Completitud: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evalúa el porcentaje de registros que contienen información documentada y disponible asociada a cada elemento DwC (Chapman, 2005). 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br>
              <a:rPr lang="en">
                <a:solidFill>
                  <a:schemeClr val="dk1"/>
                </a:solidFill>
              </a:rPr>
            </a:b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Exactitud: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cercanía de las observaciones, estimaciones y valores medidos, a la realidad o al valor aceptado como verdadero (Chapman, 2005). 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br>
              <a:rPr lang="en">
                <a:solidFill>
                  <a:schemeClr val="dk1"/>
                </a:solidFill>
              </a:rPr>
            </a:b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Coherencia: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indica que los datos deben ser registrados bajo una estructura y formato específico determinados con anterioridad (Chapman, 2005). De esta forma la coherencia evidencia el nivel de cumplimiento de los vocabularios y formatos controlados en el estándar DwC.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Coherencia con el estándar</a:t>
            </a:r>
            <a:endParaRPr>
              <a:solidFill>
                <a:schemeClr val="dk1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•"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0165522ab4_0_8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545d77b4_0_3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01545d77b4_0_3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Hola todos!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Soy Dairo Escobar, coordinador del SiB Colombia y del Nodo GBIF para este país.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Quiero darles la bienvenida a este maravilloso taller que  </a:t>
            </a: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busca compartir con ustedes y toda la comunidad las buenas prácticas que facilitan la gestión de información y datos sobre biodiversidad para su publicación, acceso y uso; siempre de manera gratuita y libre, como parte de la filosofía de trabajo de GBIF.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 objetivo será </a:t>
            </a:r>
            <a:r>
              <a:rPr b="1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Mejorar las capacidades de trabajo con datos sobre biodiversidad</a:t>
            </a: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y compartir las buenas prácticas que pueden ser aplicadas en las diferentes etapas del flujo de trabajo.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es un taller diseñado y organizado en conjunto por el SiB Colombia, Conabio México, GBIF Argentina, GBIF Chile, VertNet y por supuesto con el apoyo de la red global de GBIF.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01545d77b4_0_3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165522ab4_0_9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10165522ab4_0_9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10165522ab4_0_9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165522ab4_0_10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10165522ab4_0_10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10165522ab4_0_10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165522ab4_0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10165522ab4_0_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10165522ab4_0_3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165522ab4_0_10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10165522ab4_0_10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10165522ab4_0_10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165522ab4_0_10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0165522ab4_0_10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10165522ab4_0_10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165522ab4_0_1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10165522ab4_0_1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0165522ab4_0_1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165522ab4_0_1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10165522ab4_0_1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10165522ab4_0_1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165522ab4_0_1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10165522ab4_0_1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10165522ab4_0_1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1777dd840_1_6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101777dd840_1_6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101777dd840_1_6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0165522ab4_0_8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10165522ab4_0_8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10165522ab4_0_8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1545d77b4_0_3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01545d77b4_0_3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Mantenga su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micrófono en silencio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Nuestro equipo de apoyo lo habilitará y le indicará cuándo activarlo para que intervenga.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 usar el chat, sea cortés, amable e inclusivo; este canal estará habilitado para conversar con los demás asistentes. 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uso inapropiado de los canales de interacción: chat, Q&amp;A, o micrófono, se sancionará con la expulsión de la sala virtual.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Votación.... recordar.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Finalmente asegúrense que su nombre de usuario en la plataforma aparezca adecuadamente.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101545d77b4_0_31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165522ab4_0_1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10165522ab4_0_1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10165522ab4_0_11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165522ab4_0_1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10165522ab4_0_1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10165522ab4_0_11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0165522ab4_0_1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10165522ab4_0_1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10165522ab4_0_12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0165522ab4_0_1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10165522ab4_0_1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10165522ab4_0_1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0165522ab4_0_1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10165522ab4_0_1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10165522ab4_0_13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0165522ab4_0_1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10165522ab4_0_13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10165522ab4_0_13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0165522ab4_0_13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10165522ab4_0_13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10165522ab4_0_13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01545d77b4_0_2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101545d77b4_0_26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1777dd840_1_7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101777dd840_1_7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101777dd840_1_7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01777dd840_6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101777dd840_6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101777dd840_6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1777dd840_3_2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01777dd840_3_2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01777dd840_3_2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01545d77b4_2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101545d77b4_2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101545d77b4_2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0165522ab4_0_13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10165522ab4_0_13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10165522ab4_0_13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0165522ab4_0_14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10165522ab4_0_14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10165522ab4_0_14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0165522ab4_0_14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10165522ab4_0_1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10165522ab4_0_14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0165522ab4_0_14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10165522ab4_0_14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10165522ab4_0_14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0165522ab4_0_14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10165522ab4_0_14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10165522ab4_0_14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1777dd84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g101777dd84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101777dd84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01777dd840_1_7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g101777dd840_1_7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101777dd840_1_7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01777dd840_1_7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g101777dd840_1_7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101777dd840_1_7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01777dd840_1_8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9" name="Google Shape;789;g101777dd840_1_8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101777dd840_1_8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1545d77b4_0_3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101545d77b4_0_3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Empecemos…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es el proyecto que nos permite estar hoy ofreciendo este taller y nos motivan muchas cosas: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un lado, casi todos los registros biológicos compartidos a través de GBIF pueden ser refinados o mejorados. Por el otro, en Latinoamérica, los especialistas en datos y los tomadores de decisiones, señalan constantemente la calidad de los datos como una prioridad para garantizar su inclusión en las estrategias y políticas nacionales de conservación.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proyecto, busca abordar esta necesidad mediante la documentación de buenas prácticas para mejorar su calidad en las etapas típicas de un flujo de trabajo con datos sobre biodiversidad.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bien el proyecto se centra en ofrecer un conjunto de buenas prácticas adaptadas a las necesidades de Latinoamérica, reuniremos materiales existentes de toda la comunidad global.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https://www.gbif.org/es/project/5JJH6ZKCjztKrqT50OAadQ/mejorando-la-calidad-de-datos-sobre-biodiversidad-en-latinoamerica-documentacion-de-buenas-practicas-para-los-flujos-de-trabajo-y-ciclos-de-vida-de-los-datos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br>
              <a:rPr lang="en"/>
            </a:b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171" name="Google Shape;171;g101545d77b4_0_31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01777dd840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g101777dd840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101777dd840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01777dd840_1_8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g101777dd840_1_8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g101777dd840_1_8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01777dd840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g101777dd840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g101777dd840_1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01777dd840_1_8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g101777dd840_1_8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101777dd840_1_8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01777dd840_1_8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6" name="Google Shape;856;g101777dd840_1_8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g101777dd840_1_8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01777dd840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g101777dd840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101777dd840_1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01777dd840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5" name="Google Shape;885;g101777dd840_1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g101777dd840_1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01777dd840_1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7" name="Google Shape;897;g101777dd840_1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g101777dd840_1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01777dd840_1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9" name="Google Shape;909;g101777dd840_1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g101777dd840_1_1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01777dd840_1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g101777dd840_1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g101777dd840_1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1545d77b4_0_3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01545d77b4_0_3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 Consultorio de Calidad de Datos ustedes tendrán una oportunidad única de compartir sus inquietudes adicionales sobre la implementación de estas buenas prácticas en su trabajo y exponer sus casos reales para recibir orientación y recomendaciones de los facilitadores.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Así que los invito a que durante esta semana, nos dejen sus preguntas a través de este formulario para esa sección que desarrollaremos el martes de la próxima semana.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Pueden hacer múltiples envíos si así lo desean.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187" name="Google Shape;187;g101545d77b4_0_3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01777dd840_1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g101777dd840_1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g101777dd840_1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01777dd840_1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" name="Google Shape;948;g101777dd840_1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g101777dd840_1_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01777dd840_1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0" name="Google Shape;960;g101777dd840_1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g101777dd840_1_2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01777dd840_1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3" name="Google Shape;973;g101777dd840_1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g101777dd840_1_2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01777dd840_1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6" name="Google Shape;986;g101777dd840_1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101777dd840_1_2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01777dd840_1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1" name="Google Shape;1001;g101777dd840_1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g101777dd840_1_2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01777dd840_1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5" name="Google Shape;1015;g101777dd840_1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g101777dd840_1_2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1777dd840_1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g101777dd840_1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g101777dd840_1_2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01777dd840_1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7" name="Google Shape;1037;g101777dd840_1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g101777dd840_1_2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01777dd840_1_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7" name="Google Shape;1047;g101777dd840_1_2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g101777dd840_1_2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1545d77b4_0_3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01545d77b4_0_3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01545d77b4_0_3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01777dd840_3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9" name="Google Shape;1059;g101777dd840_3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g101777dd840_3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101777dd840_1_2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7" name="Google Shape;1077;g101777dd840_1_2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g101777dd840_1_2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01777dd840_3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3" name="Google Shape;1093;g101777dd840_3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g101777dd840_3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01777dd840_3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9" name="Google Shape;1109;g101777dd840_3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g101777dd840_3_1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101777dd840_1_3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8" name="Google Shape;1118;g101777dd840_1_3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g101777dd840_1_3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101777dd840_1_3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4" name="Google Shape;1134;g101777dd840_1_3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g101777dd840_1_3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01777dd840_1_4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1" name="Google Shape;1151;g101777dd840_1_4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g101777dd840_1_4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101777dd840_1_4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7" name="Google Shape;1167;g101777dd840_1_4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g101777dd840_1_4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01777dd840_1_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8" name="Google Shape;1178;g101777dd840_1_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g101777dd840_1_4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01777dd840_1_4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2" name="Google Shape;1192;g101777dd840_1_4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g101777dd840_1_4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165522ab4_0_8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0165522ab4_0_8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0165522ab4_0_8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101777dd840_1_5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3" name="Google Shape;1203;g101777dd840_1_5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g101777dd840_1_5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101777dd840_6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2" name="Google Shape;1212;g101777dd840_6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g101777dd840_6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101777dd840_1_5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8" name="Google Shape;1228;g101777dd840_1_5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propósito de las buenas practicas, que no falten las de nuestra comunicación para un adecuado desarrollo del taller en este espacio.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Una vez finalizada la charla, use la función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para realizar sus preguntas al ponente, esta alternativa le ayudará a sacarle más provecho al taller.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Chat, ahí podrían pasar desapercibidas.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g101777dd840_1_5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01777dd840_1_6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0" name="Google Shape;1240;g101777dd840_1_6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g101777dd840_1_6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01777dd840_1_6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9" name="Google Shape;1249;g101777dd840_1_6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g101777dd840_1_6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101777dd840_1_6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8" name="Google Shape;1258;g101777dd840_1_6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g101777dd840_1_6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01777dd840_1_6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7" name="Google Shape;1267;g101777dd840_1_6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g101777dd840_1_6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01777dd840_1_6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7" name="Google Shape;1277;g101777dd840_1_6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g101777dd840_1_6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101777dd840_1_6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7" name="Google Shape;1287;g101777dd840_1_6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g101777dd840_1_6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101777dd840_3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7" name="Google Shape;1297;g101777dd840_3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Empecemos…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es el proyecto que nos permite estar hoy ofreciendo este taller y nos motivan muchas cosas: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un lado, casi todos los registros biológicos compartidos a través de GBIF pueden ser refinados o mejorados. Por el otro, en Latinoamérica, los especialistas en datos y los tomadores de decisiones, señalan constantemente la calidad de los datos como una prioridad para garantizar su inclusión en las estrategias y políticas nacionales de conservación.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proyecto, busca abordar esta necesidad mediante la documentación de buenas prácticas para mejorar su calidad en las etapas típicas de un flujo de trabajo con datos sobre biodiversidad.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bien el proyecto se centra en ofrecer un conjunto de buenas prácticas adaptadas a las necesidades de Latinoamérica, reuniremos materiales existentes de toda la comunidad global.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https://www.gbif.org/es/project/5JJH6ZKCjztKrqT50OAadQ/mejorando-la-calidad-de-datos-sobre-biodiversidad-en-latinoamerica-documentacion-de-buenas-practicas-para-los-flujos-de-trabajo-y-ciclos-de-vida-de-los-datos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br>
              <a:rPr lang="en"/>
            </a:b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1298" name="Google Shape;1298;g101777dd840_3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1545d77b4_0_3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101545d77b4_0_3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01545d77b4_0_3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01777dd840_3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3" name="Google Shape;1313;g101777dd840_3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Estos son nuestros facilitadores que vienen desarrollando esta temática en cada uno de sus nodos y que de manera frecuente están compartiendo su conocimiento y experiencias en diferentes espacio de formación e la red.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14" name="Google Shape;1314;g101777dd840_3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0165522ab4_0_10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0" name="Google Shape;1340;g10165522ab4_0_10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 Consultorio de Calidad de Datos ustedes tendrán una oportunidad única de compartir sus inquietudes adicionales sobre la implementación de estas buenas prácticas en su trabajo y exponer sus casos reales para recibir orientación y recomendaciones de los facilitadores.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Así que los invito a que durante esta semana, nos dejen sus preguntas a través de este formulario para esa sección que desarrollaremos el martes de la próxima semana.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Pueden hacer múltiples envíos si así lo desean.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1341" name="Google Shape;1341;g10165522ab4_0_10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10165522ab4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10165522ab4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53.png"/><Relationship Id="rId11" Type="http://schemas.openxmlformats.org/officeDocument/2006/relationships/image" Target="../media/image40.png"/><Relationship Id="rId10" Type="http://schemas.openxmlformats.org/officeDocument/2006/relationships/image" Target="../media/image37.png"/><Relationship Id="rId9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hyperlink" Target="https://data.canadensys.net/tools/dates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hyperlink" Target="https://data.canadensys.net/tools/coordinates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51.png"/><Relationship Id="rId10" Type="http://schemas.openxmlformats.org/officeDocument/2006/relationships/hyperlink" Target="https://www.gbif.org/tools/name-parser" TargetMode="External"/><Relationship Id="rId9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39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51.png"/><Relationship Id="rId10" Type="http://schemas.openxmlformats.org/officeDocument/2006/relationships/hyperlink" Target="https://www.gbif.org/tools/name-parser" TargetMode="External"/><Relationship Id="rId9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39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hyperlink" Target="https://www.gbif.org/tools/name-parser" TargetMode="External"/><Relationship Id="rId5" Type="http://schemas.openxmlformats.org/officeDocument/2006/relationships/image" Target="../media/image52.png"/><Relationship Id="rId6" Type="http://schemas.openxmlformats.org/officeDocument/2006/relationships/image" Target="../media/image54.png"/><Relationship Id="rId7" Type="http://schemas.openxmlformats.org/officeDocument/2006/relationships/image" Target="../media/image51.png"/><Relationship Id="rId8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2.xml"/><Relationship Id="rId4" Type="http://schemas.openxmlformats.org/officeDocument/2006/relationships/image" Target="../media/image9.png"/><Relationship Id="rId5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55.png"/><Relationship Id="rId5" Type="http://schemas.openxmlformats.org/officeDocument/2006/relationships/image" Target="../media/image61.png"/><Relationship Id="rId6" Type="http://schemas.openxmlformats.org/officeDocument/2006/relationships/image" Target="../media/image63.png"/><Relationship Id="rId7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hyperlink" Target="https://www.openstreetmap.org" TargetMode="External"/><Relationship Id="rId5" Type="http://schemas.openxmlformats.org/officeDocument/2006/relationships/hyperlink" Target="https://www.youtube.com/watch?v=j7beDNHEye4&amp;t=87s" TargetMode="External"/><Relationship Id="rId6" Type="http://schemas.openxmlformats.org/officeDocument/2006/relationships/hyperlink" Target="https://www.youtube.com/watch?v=odI9TuJFT0k" TargetMode="External"/><Relationship Id="rId7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57.png"/><Relationship Id="rId5" Type="http://schemas.openxmlformats.org/officeDocument/2006/relationships/hyperlink" Target="https://www.openstreetmap.org" TargetMode="External"/><Relationship Id="rId6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hyperlink" Target="https://www.openstreetmap.org" TargetMode="External"/><Relationship Id="rId5" Type="http://schemas.openxmlformats.org/officeDocument/2006/relationships/hyperlink" Target="https://localityservice.uc.r.appspot.com/" TargetMode="External"/><Relationship Id="rId6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58.png"/><Relationship Id="rId5" Type="http://schemas.openxmlformats.org/officeDocument/2006/relationships/hyperlink" Target="https://localityservice.uc.r.appspot.com/" TargetMode="External"/><Relationship Id="rId6" Type="http://schemas.openxmlformats.org/officeDocument/2006/relationships/hyperlink" Target="https://github.com/VertNet/bels" TargetMode="External"/><Relationship Id="rId7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image" Target="../media/image60.png"/><Relationship Id="rId5" Type="http://schemas.openxmlformats.org/officeDocument/2006/relationships/image" Target="../media/image68.png"/><Relationship Id="rId6" Type="http://schemas.openxmlformats.org/officeDocument/2006/relationships/image" Target="../media/image67.png"/><Relationship Id="rId7" Type="http://schemas.openxmlformats.org/officeDocument/2006/relationships/image" Target="../media/image62.png"/><Relationship Id="rId8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hyperlink" Target="http://georeferencing.org/georefcalculator/gc.html" TargetMode="External"/><Relationship Id="rId11" Type="http://schemas.openxmlformats.org/officeDocument/2006/relationships/image" Target="../media/image71.png"/><Relationship Id="rId10" Type="http://schemas.openxmlformats.org/officeDocument/2006/relationships/image" Target="../media/image72.png"/><Relationship Id="rId12" Type="http://schemas.openxmlformats.org/officeDocument/2006/relationships/image" Target="../media/image56.png"/><Relationship Id="rId9" Type="http://schemas.openxmlformats.org/officeDocument/2006/relationships/image" Target="../media/image69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Relationship Id="rId7" Type="http://schemas.openxmlformats.org/officeDocument/2006/relationships/image" Target="../media/image59.jpg"/><Relationship Id="rId8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0.png"/><Relationship Id="rId4" Type="http://schemas.openxmlformats.org/officeDocument/2006/relationships/image" Target="../media/image88.jpg"/><Relationship Id="rId5" Type="http://schemas.openxmlformats.org/officeDocument/2006/relationships/image" Target="../media/image70.png"/><Relationship Id="rId6" Type="http://schemas.openxmlformats.org/officeDocument/2006/relationships/hyperlink" Target="https://www.geo-locate.org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comments" Target="../comments/comment3.xml"/><Relationship Id="rId4" Type="http://schemas.openxmlformats.org/officeDocument/2006/relationships/image" Target="../media/image9.png"/><Relationship Id="rId5" Type="http://schemas.openxmlformats.org/officeDocument/2006/relationships/image" Target="../media/image68.png"/><Relationship Id="rId6" Type="http://schemas.openxmlformats.org/officeDocument/2006/relationships/image" Target="../media/image67.png"/><Relationship Id="rId7" Type="http://schemas.openxmlformats.org/officeDocument/2006/relationships/image" Target="../media/image56.png"/><Relationship Id="rId8" Type="http://schemas.openxmlformats.org/officeDocument/2006/relationships/image" Target="../media/image7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Relationship Id="rId6" Type="http://schemas.openxmlformats.org/officeDocument/2006/relationships/image" Target="../media/image56.png"/><Relationship Id="rId7" Type="http://schemas.openxmlformats.org/officeDocument/2006/relationships/image" Target="../media/image79.png"/><Relationship Id="rId8" Type="http://schemas.openxmlformats.org/officeDocument/2006/relationships/image" Target="../media/image8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10" Type="http://schemas.openxmlformats.org/officeDocument/2006/relationships/image" Target="../media/image14.png"/><Relationship Id="rId9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7" Type="http://schemas.openxmlformats.org/officeDocument/2006/relationships/image" Target="../media/image6.png"/><Relationship Id="rId8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comments" Target="../comments/comment4.xml"/><Relationship Id="rId4" Type="http://schemas.openxmlformats.org/officeDocument/2006/relationships/image" Target="../media/image9.png"/><Relationship Id="rId5" Type="http://schemas.openxmlformats.org/officeDocument/2006/relationships/image" Target="../media/image8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Relationship Id="rId4" Type="http://schemas.openxmlformats.org/officeDocument/2006/relationships/image" Target="../media/image80.png"/><Relationship Id="rId5" Type="http://schemas.openxmlformats.org/officeDocument/2006/relationships/image" Target="../media/image76.png"/><Relationship Id="rId6" Type="http://schemas.openxmlformats.org/officeDocument/2006/relationships/hyperlink" Target="https://www.catalogueoflife.org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Relationship Id="rId4" Type="http://schemas.openxmlformats.org/officeDocument/2006/relationships/image" Target="../media/image76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80.png"/><Relationship Id="rId8" Type="http://schemas.openxmlformats.org/officeDocument/2006/relationships/hyperlink" Target="https://www.catalogueoflife.org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Relationship Id="rId4" Type="http://schemas.openxmlformats.org/officeDocument/2006/relationships/image" Target="../media/image76.png"/><Relationship Id="rId9" Type="http://schemas.openxmlformats.org/officeDocument/2006/relationships/hyperlink" Target="https://www.catalogueoflife.org" TargetMode="External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7.png"/><Relationship Id="rId8" Type="http://schemas.openxmlformats.org/officeDocument/2006/relationships/image" Target="../media/image8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Relationship Id="rId4" Type="http://schemas.openxmlformats.org/officeDocument/2006/relationships/hyperlink" Target="https://doi.org/10.15468/39omei" TargetMode="External"/><Relationship Id="rId5" Type="http://schemas.openxmlformats.org/officeDocument/2006/relationships/image" Target="../media/image75.png"/><Relationship Id="rId6" Type="http://schemas.openxmlformats.org/officeDocument/2006/relationships/image" Target="../media/image8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Relationship Id="rId4" Type="http://schemas.openxmlformats.org/officeDocument/2006/relationships/image" Target="../media/image81.png"/><Relationship Id="rId5" Type="http://schemas.openxmlformats.org/officeDocument/2006/relationships/image" Target="../media/image83.png"/><Relationship Id="rId6" Type="http://schemas.openxmlformats.org/officeDocument/2006/relationships/image" Target="../media/image80.png"/><Relationship Id="rId7" Type="http://schemas.openxmlformats.org/officeDocument/2006/relationships/hyperlink" Target="https://doi.org/10.15468/39omei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Relationship Id="rId4" Type="http://schemas.openxmlformats.org/officeDocument/2006/relationships/image" Target="../media/image80.png"/><Relationship Id="rId5" Type="http://schemas.openxmlformats.org/officeDocument/2006/relationships/image" Target="../media/image84.gif"/><Relationship Id="rId6" Type="http://schemas.openxmlformats.org/officeDocument/2006/relationships/hyperlink" Target="https://doi.org/10.15468/39omei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Relationship Id="rId4" Type="http://schemas.openxmlformats.org/officeDocument/2006/relationships/image" Target="../media/image80.png"/><Relationship Id="rId5" Type="http://schemas.openxmlformats.org/officeDocument/2006/relationships/image" Target="../media/image105.png"/><Relationship Id="rId6" Type="http://schemas.openxmlformats.org/officeDocument/2006/relationships/image" Target="../media/image9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Relationship Id="rId4" Type="http://schemas.openxmlformats.org/officeDocument/2006/relationships/image" Target="../media/image80.png"/><Relationship Id="rId5" Type="http://schemas.openxmlformats.org/officeDocument/2006/relationships/image" Target="../media/image98.png"/><Relationship Id="rId6" Type="http://schemas.openxmlformats.org/officeDocument/2006/relationships/image" Target="../media/image9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Relationship Id="rId5" Type="http://schemas.openxmlformats.org/officeDocument/2006/relationships/image" Target="../media/image10.png"/><Relationship Id="rId6" Type="http://schemas.openxmlformats.org/officeDocument/2006/relationships/image" Target="../media/image20.jpg"/><Relationship Id="rId7" Type="http://schemas.openxmlformats.org/officeDocument/2006/relationships/hyperlink" Target="https://www.gbif.org/es/occurrence/2826151168" TargetMode="External"/><Relationship Id="rId8" Type="http://schemas.openxmlformats.org/officeDocument/2006/relationships/hyperlink" Target="https://creativecommons.org/licenses/by-nc/4.0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Relationship Id="rId4" Type="http://schemas.openxmlformats.org/officeDocument/2006/relationships/image" Target="../media/image80.png"/><Relationship Id="rId5" Type="http://schemas.openxmlformats.org/officeDocument/2006/relationships/image" Target="../media/image8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png"/><Relationship Id="rId4" Type="http://schemas.openxmlformats.org/officeDocument/2006/relationships/image" Target="../media/image80.png"/><Relationship Id="rId5" Type="http://schemas.openxmlformats.org/officeDocument/2006/relationships/image" Target="../media/image8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.png"/><Relationship Id="rId4" Type="http://schemas.openxmlformats.org/officeDocument/2006/relationships/image" Target="../media/image80.png"/><Relationship Id="rId5" Type="http://schemas.openxmlformats.org/officeDocument/2006/relationships/image" Target="../media/image9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png"/><Relationship Id="rId4" Type="http://schemas.openxmlformats.org/officeDocument/2006/relationships/image" Target="../media/image80.png"/><Relationship Id="rId5" Type="http://schemas.openxmlformats.org/officeDocument/2006/relationships/image" Target="../media/image9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.png"/><Relationship Id="rId4" Type="http://schemas.openxmlformats.org/officeDocument/2006/relationships/image" Target="../media/image80.png"/><Relationship Id="rId5" Type="http://schemas.openxmlformats.org/officeDocument/2006/relationships/image" Target="../media/image9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.png"/><Relationship Id="rId4" Type="http://schemas.openxmlformats.org/officeDocument/2006/relationships/image" Target="../media/image93.png"/><Relationship Id="rId5" Type="http://schemas.openxmlformats.org/officeDocument/2006/relationships/hyperlink" Target="https://resolver.globalnames.org" TargetMode="External"/><Relationship Id="rId6" Type="http://schemas.openxmlformats.org/officeDocument/2006/relationships/image" Target="../media/image8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.png"/><Relationship Id="rId4" Type="http://schemas.openxmlformats.org/officeDocument/2006/relationships/image" Target="../media/image100.png"/><Relationship Id="rId5" Type="http://schemas.openxmlformats.org/officeDocument/2006/relationships/image" Target="../media/image80.png"/><Relationship Id="rId6" Type="http://schemas.openxmlformats.org/officeDocument/2006/relationships/hyperlink" Target="https://resolver.globalnames.org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.png"/><Relationship Id="rId4" Type="http://schemas.openxmlformats.org/officeDocument/2006/relationships/image" Target="../media/image96.png"/><Relationship Id="rId5" Type="http://schemas.openxmlformats.org/officeDocument/2006/relationships/image" Target="../media/image80.png"/><Relationship Id="rId6" Type="http://schemas.openxmlformats.org/officeDocument/2006/relationships/hyperlink" Target="https://resolver.globalnames.org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comments" Target="../comments/comment5.xml"/><Relationship Id="rId4" Type="http://schemas.openxmlformats.org/officeDocument/2006/relationships/image" Target="../media/image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.png"/><Relationship Id="rId4" Type="http://schemas.openxmlformats.org/officeDocument/2006/relationships/image" Target="../media/image95.png"/><Relationship Id="rId5" Type="http://schemas.openxmlformats.org/officeDocument/2006/relationships/image" Target="../media/image83.png"/><Relationship Id="rId6" Type="http://schemas.openxmlformats.org/officeDocument/2006/relationships/image" Target="../media/image80.png"/><Relationship Id="rId7" Type="http://schemas.openxmlformats.org/officeDocument/2006/relationships/image" Target="../media/image5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.png"/><Relationship Id="rId4" Type="http://schemas.openxmlformats.org/officeDocument/2006/relationships/image" Target="../media/image86.png"/><Relationship Id="rId5" Type="http://schemas.openxmlformats.org/officeDocument/2006/relationships/image" Target="../media/image80.png"/><Relationship Id="rId6" Type="http://schemas.openxmlformats.org/officeDocument/2006/relationships/image" Target="../media/image5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.png"/><Relationship Id="rId4" Type="http://schemas.openxmlformats.org/officeDocument/2006/relationships/image" Target="../media/image94.png"/><Relationship Id="rId5" Type="http://schemas.openxmlformats.org/officeDocument/2006/relationships/image" Target="../media/image80.png"/><Relationship Id="rId6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.png"/><Relationship Id="rId4" Type="http://schemas.openxmlformats.org/officeDocument/2006/relationships/image" Target="../media/image94.png"/><Relationship Id="rId5" Type="http://schemas.openxmlformats.org/officeDocument/2006/relationships/image" Target="../media/image89.png"/><Relationship Id="rId6" Type="http://schemas.openxmlformats.org/officeDocument/2006/relationships/image" Target="../media/image80.png"/><Relationship Id="rId7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.png"/><Relationship Id="rId4" Type="http://schemas.openxmlformats.org/officeDocument/2006/relationships/image" Target="../media/image94.png"/><Relationship Id="rId5" Type="http://schemas.openxmlformats.org/officeDocument/2006/relationships/image" Target="../media/image89.png"/><Relationship Id="rId6" Type="http://schemas.openxmlformats.org/officeDocument/2006/relationships/image" Target="../media/image104.png"/><Relationship Id="rId7" Type="http://schemas.openxmlformats.org/officeDocument/2006/relationships/image" Target="../media/image80.png"/><Relationship Id="rId8" Type="http://schemas.openxmlformats.org/officeDocument/2006/relationships/image" Target="../media/image5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comments" Target="../comments/comment6.xml"/><Relationship Id="rId4" Type="http://schemas.openxmlformats.org/officeDocument/2006/relationships/image" Target="../media/image9.png"/><Relationship Id="rId5" Type="http://schemas.openxmlformats.org/officeDocument/2006/relationships/image" Target="../media/image10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.png"/><Relationship Id="rId4" Type="http://schemas.openxmlformats.org/officeDocument/2006/relationships/hyperlink" Target="http://gbif.github.io/gbif-api/apidocs/org/gbif/api/vocabulary/OccurrenceIssue.html" TargetMode="External"/><Relationship Id="rId5" Type="http://schemas.openxmlformats.org/officeDocument/2006/relationships/image" Target="../media/image101.png"/><Relationship Id="rId6" Type="http://schemas.openxmlformats.org/officeDocument/2006/relationships/image" Target="../media/image111.png"/><Relationship Id="rId7" Type="http://schemas.openxmlformats.org/officeDocument/2006/relationships/image" Target="../media/image10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.png"/><Relationship Id="rId4" Type="http://schemas.openxmlformats.org/officeDocument/2006/relationships/image" Target="../media/image10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.png"/><Relationship Id="rId4" Type="http://schemas.openxmlformats.org/officeDocument/2006/relationships/image" Target="../media/image10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.png"/><Relationship Id="rId4" Type="http://schemas.openxmlformats.org/officeDocument/2006/relationships/image" Target="../media/image83.png"/><Relationship Id="rId5" Type="http://schemas.openxmlformats.org/officeDocument/2006/relationships/hyperlink" Target="https://www.gbif.org/es/article/5i3CQEZ6DuWiycgMaaakCo/gbif-infrastructure-data-process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hyperlink" Target="https://orcid.org/0000-0002-6056-5084" TargetMode="External"/><Relationship Id="rId5" Type="http://schemas.openxmlformats.org/officeDocument/2006/relationships/image" Target="../media/image28.png"/><Relationship Id="rId6" Type="http://schemas.openxmlformats.org/officeDocument/2006/relationships/hyperlink" Target="https://orcid.org/0000-0002-1632-9818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.png"/><Relationship Id="rId4" Type="http://schemas.openxmlformats.org/officeDocument/2006/relationships/image" Target="../media/image8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.png"/><Relationship Id="rId4" Type="http://schemas.openxmlformats.org/officeDocument/2006/relationships/image" Target="../media/image110.png"/><Relationship Id="rId5" Type="http://schemas.openxmlformats.org/officeDocument/2006/relationships/image" Target="../media/image8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.png"/><Relationship Id="rId4" Type="http://schemas.openxmlformats.org/officeDocument/2006/relationships/image" Target="../media/image110.png"/><Relationship Id="rId5" Type="http://schemas.openxmlformats.org/officeDocument/2006/relationships/image" Target="../media/image8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.png"/><Relationship Id="rId4" Type="http://schemas.openxmlformats.org/officeDocument/2006/relationships/image" Target="../media/image95.png"/><Relationship Id="rId5" Type="http://schemas.openxmlformats.org/officeDocument/2006/relationships/hyperlink" Target="https://openrefine.org/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.png"/><Relationship Id="rId4" Type="http://schemas.openxmlformats.org/officeDocument/2006/relationships/image" Target="../media/image95.png"/><Relationship Id="rId5" Type="http://schemas.openxmlformats.org/officeDocument/2006/relationships/hyperlink" Target="https://openrefine.org/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.png"/><Relationship Id="rId4" Type="http://schemas.openxmlformats.org/officeDocument/2006/relationships/image" Target="../media/image95.png"/><Relationship Id="rId5" Type="http://schemas.openxmlformats.org/officeDocument/2006/relationships/hyperlink" Target="https://openrefine.org/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.png"/><Relationship Id="rId4" Type="http://schemas.openxmlformats.org/officeDocument/2006/relationships/image" Target="../media/image95.png"/><Relationship Id="rId5" Type="http://schemas.openxmlformats.org/officeDocument/2006/relationships/hyperlink" Target="https://openrefine.org/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.png"/><Relationship Id="rId4" Type="http://schemas.openxmlformats.org/officeDocument/2006/relationships/image" Target="../media/image83.png"/><Relationship Id="rId9" Type="http://schemas.openxmlformats.org/officeDocument/2006/relationships/image" Target="../media/image95.png"/><Relationship Id="rId5" Type="http://schemas.openxmlformats.org/officeDocument/2006/relationships/image" Target="../media/image116.png"/><Relationship Id="rId6" Type="http://schemas.openxmlformats.org/officeDocument/2006/relationships/image" Target="../media/image131.png"/><Relationship Id="rId7" Type="http://schemas.openxmlformats.org/officeDocument/2006/relationships/image" Target="../media/image114.png"/><Relationship Id="rId8" Type="http://schemas.openxmlformats.org/officeDocument/2006/relationships/hyperlink" Target="https://doi.org/10.15468/doc-gzjg-af18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.png"/><Relationship Id="rId4" Type="http://schemas.openxmlformats.org/officeDocument/2006/relationships/image" Target="../media/image95.png"/><Relationship Id="rId5" Type="http://schemas.openxmlformats.org/officeDocument/2006/relationships/image" Target="../media/image1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.png"/><Relationship Id="rId4" Type="http://schemas.openxmlformats.org/officeDocument/2006/relationships/image" Target="../media/image9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.png"/><Relationship Id="rId4" Type="http://schemas.openxmlformats.org/officeDocument/2006/relationships/image" Target="../media/image115.png"/><Relationship Id="rId5" Type="http://schemas.openxmlformats.org/officeDocument/2006/relationships/hyperlink" Target="https://www.gbif.org/resource/search?contentType=tool" TargetMode="External"/><Relationship Id="rId6" Type="http://schemas.openxmlformats.org/officeDocument/2006/relationships/image" Target="../media/image8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.png"/><Relationship Id="rId4" Type="http://schemas.openxmlformats.org/officeDocument/2006/relationships/image" Target="../media/image12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Relationship Id="rId5" Type="http://schemas.openxmlformats.org/officeDocument/2006/relationships/image" Target="../media/image10.png"/><Relationship Id="rId6" Type="http://schemas.openxmlformats.org/officeDocument/2006/relationships/image" Target="../media/image20.jpg"/><Relationship Id="rId7" Type="http://schemas.openxmlformats.org/officeDocument/2006/relationships/hyperlink" Target="https://www.gbif.org/es/occurrence/2826151168" TargetMode="External"/><Relationship Id="rId8" Type="http://schemas.openxmlformats.org/officeDocument/2006/relationships/hyperlink" Target="https://creativecommons.org/licenses/by-nc/4.0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9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9.png"/><Relationship Id="rId10" Type="http://schemas.openxmlformats.org/officeDocument/2006/relationships/image" Target="../media/image117.jpg"/><Relationship Id="rId13" Type="http://schemas.openxmlformats.org/officeDocument/2006/relationships/image" Target="../media/image120.png"/><Relationship Id="rId12" Type="http://schemas.openxmlformats.org/officeDocument/2006/relationships/image" Target="../media/image12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.png"/><Relationship Id="rId4" Type="http://schemas.openxmlformats.org/officeDocument/2006/relationships/image" Target="../media/image112.png"/><Relationship Id="rId9" Type="http://schemas.openxmlformats.org/officeDocument/2006/relationships/image" Target="../media/image113.jpg"/><Relationship Id="rId5" Type="http://schemas.openxmlformats.org/officeDocument/2006/relationships/image" Target="../media/image118.jpg"/><Relationship Id="rId6" Type="http://schemas.openxmlformats.org/officeDocument/2006/relationships/image" Target="../media/image121.jpg"/><Relationship Id="rId7" Type="http://schemas.openxmlformats.org/officeDocument/2006/relationships/image" Target="../media/image122.jpg"/><Relationship Id="rId8" Type="http://schemas.openxmlformats.org/officeDocument/2006/relationships/image" Target="../media/image129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2240280" y="3422468"/>
            <a:ext cx="4350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700" u="none" cap="none" strike="noStrike">
                <a:solidFill>
                  <a:srgbClr val="EB6B42"/>
                </a:solidFill>
                <a:latin typeface="Roboto Medium"/>
                <a:ea typeface="Roboto Medium"/>
                <a:cs typeface="Roboto Medium"/>
                <a:sym typeface="Roboto Medium"/>
              </a:rPr>
              <a:t>¡Bienvenidxs!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Iniciaremos en breves minutos…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129484" y="3257980"/>
            <a:ext cx="30333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Calidad</a:t>
            </a: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40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 datos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4"/>
          <p:cNvSpPr/>
          <p:nvPr/>
        </p:nvSpPr>
        <p:spPr>
          <a:xfrm>
            <a:off x="7371600" y="4517688"/>
            <a:ext cx="1772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1" lang="en" sz="7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0" i="1" lang="en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odifi</a:t>
            </a:r>
            <a:r>
              <a:rPr i="1" lang="en" sz="7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cado de </a:t>
            </a:r>
            <a:r>
              <a:rPr b="0" i="1" lang="en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Antonio Saraiva</a:t>
            </a:r>
            <a:endParaRPr b="0" i="1" sz="7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3162775" y="631495"/>
            <a:ext cx="5875200" cy="36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111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Redundancia</a:t>
            </a:r>
            <a:r>
              <a:rPr i="0" lang="en" sz="1300" u="none" cap="none" strike="noStrike"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“Capital Federal” / “Ciudad Autónoma de Buenos Aires”</a:t>
            </a:r>
            <a:endParaRPr i="0" sz="1300" u="none" cap="none" strike="noStrike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Valor ausente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falta la latitud o la longitud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Valor incorrecto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“Cyclocephalla” en vez de “Cyclocephala”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Valor no atomizado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“Villa Elisa, Entre Ríos”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Esquizofrenia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sexo = “juvenil”.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Registros duplicados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dos registros idénticos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Valores inconsistentes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country= “Colombia” scientificName = “Raphus cucullatus”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Contaminación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geografía superior completada a partir de un municipio incorrecto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3117521" y="4517700"/>
            <a:ext cx="7779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English 1999</a:t>
            </a:r>
            <a:endParaRPr b="0" i="1" sz="7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129484" y="3257980"/>
            <a:ext cx="30333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Calidad</a:t>
            </a: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40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 datos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3760225" y="1543600"/>
            <a:ext cx="3955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61950" lvl="0" marL="45720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Thin"/>
              <a:buChar char="●"/>
            </a:pPr>
            <a:r>
              <a:rPr i="0" lang="en" sz="21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Detección y corrección</a:t>
            </a:r>
            <a:endParaRPr i="0" sz="2100" u="none" cap="none" strike="noStrike">
              <a:solidFill>
                <a:srgbClr val="00000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3332025" y="229300"/>
            <a:ext cx="220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100" u="none" cap="none" strike="noStrike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Soluciones</a:t>
            </a:r>
            <a:endParaRPr i="0" sz="2100" u="none" cap="none" strike="noStrike">
              <a:solidFill>
                <a:srgbClr val="EB6B42"/>
              </a:solidFill>
              <a:highlight>
                <a:srgbClr val="FFFFFF"/>
              </a:highlight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3760215" y="1054825"/>
            <a:ext cx="2570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61950" lvl="0" marL="45720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Thin"/>
              <a:buChar char="●"/>
            </a:pPr>
            <a:r>
              <a:rPr i="0" lang="en" sz="21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Prevención</a:t>
            </a:r>
            <a:endParaRPr i="0" sz="2100" u="none" cap="none" strike="noStrike">
              <a:solidFill>
                <a:srgbClr val="00000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3760225" y="2107125"/>
            <a:ext cx="5085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61950" lvl="0" marL="45720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Thin"/>
              <a:buChar char="●"/>
            </a:pPr>
            <a:r>
              <a:rPr i="0" lang="en" sz="2100" u="none" cap="none" strike="noStrike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Detección y recomendación</a:t>
            </a:r>
            <a:endParaRPr i="0" sz="2100" u="none" cap="none" strike="noStrike">
              <a:solidFill>
                <a:srgbClr val="00000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52" name="Google Shape;252;p35"/>
          <p:cNvSpPr/>
          <p:nvPr/>
        </p:nvSpPr>
        <p:spPr>
          <a:xfrm>
            <a:off x="3332025" y="3730775"/>
            <a:ext cx="1196100" cy="68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73763"/>
                </a:solidFill>
                <a:latin typeface="Roboto Thin"/>
                <a:ea typeface="Roboto Thin"/>
                <a:cs typeface="Roboto Thin"/>
                <a:sym typeface="Roboto Thin"/>
              </a:rPr>
              <a:t>Colec</a:t>
            </a:r>
            <a:r>
              <a:rPr lang="en">
                <a:solidFill>
                  <a:srgbClr val="073763"/>
                </a:solidFill>
                <a:latin typeface="Roboto Thin"/>
                <a:ea typeface="Roboto Thin"/>
                <a:cs typeface="Roboto Thin"/>
                <a:sym typeface="Roboto Thin"/>
              </a:rPr>
              <a:t>ta</a:t>
            </a:r>
            <a:endParaRPr i="0" sz="1400" u="none" cap="none" strike="noStrike">
              <a:solidFill>
                <a:srgbClr val="07376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53" name="Google Shape;253;p35"/>
          <p:cNvSpPr/>
          <p:nvPr/>
        </p:nvSpPr>
        <p:spPr>
          <a:xfrm>
            <a:off x="4958917" y="3730775"/>
            <a:ext cx="1120500" cy="68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73763"/>
                </a:solidFill>
                <a:latin typeface="Roboto Thin"/>
                <a:ea typeface="Roboto Thin"/>
                <a:cs typeface="Roboto Thin"/>
                <a:sym typeface="Roboto Thin"/>
              </a:rPr>
              <a:t>Manejo</a:t>
            </a:r>
            <a:endParaRPr i="0" sz="1400" u="none" cap="none" strike="noStrike">
              <a:solidFill>
                <a:srgbClr val="07376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54" name="Google Shape;254;p35"/>
          <p:cNvSpPr/>
          <p:nvPr/>
        </p:nvSpPr>
        <p:spPr>
          <a:xfrm>
            <a:off x="4609625" y="3991061"/>
            <a:ext cx="2106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3399281" y="3083450"/>
            <a:ext cx="4600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000" u="none" cap="none" strike="noStrike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Pueden actuar a diferentes niveles</a:t>
            </a:r>
            <a:endParaRPr i="0" sz="2000" u="none" cap="none" strike="noStrike">
              <a:solidFill>
                <a:srgbClr val="EB6B42"/>
              </a:solidFill>
              <a:highlight>
                <a:srgbClr val="FFFFFF"/>
              </a:highlight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56" name="Google Shape;256;p35"/>
          <p:cNvSpPr/>
          <p:nvPr/>
        </p:nvSpPr>
        <p:spPr>
          <a:xfrm>
            <a:off x="6463175" y="3730775"/>
            <a:ext cx="1257000" cy="68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73763"/>
                </a:solidFill>
                <a:latin typeface="Roboto Thin"/>
                <a:ea typeface="Roboto Thin"/>
                <a:cs typeface="Roboto Thin"/>
                <a:sym typeface="Roboto Thin"/>
              </a:rPr>
              <a:t>Publicación</a:t>
            </a:r>
            <a:endParaRPr i="0" sz="1400" u="none" cap="none" strike="noStrike">
              <a:solidFill>
                <a:srgbClr val="07376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7999475" y="3730775"/>
            <a:ext cx="798900" cy="68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73763"/>
                </a:solidFill>
                <a:latin typeface="Roboto Thin"/>
                <a:ea typeface="Roboto Thin"/>
                <a:cs typeface="Roboto Thin"/>
                <a:sym typeface="Roboto Thin"/>
              </a:rPr>
              <a:t>Uso</a:t>
            </a:r>
            <a:endParaRPr i="0" sz="1400" u="none" cap="none" strike="noStrike">
              <a:solidFill>
                <a:srgbClr val="07376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58" name="Google Shape;258;p35"/>
          <p:cNvSpPr/>
          <p:nvPr/>
        </p:nvSpPr>
        <p:spPr>
          <a:xfrm>
            <a:off x="6218225" y="3991061"/>
            <a:ext cx="2106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59" name="Google Shape;259;p35"/>
          <p:cNvSpPr/>
          <p:nvPr/>
        </p:nvSpPr>
        <p:spPr>
          <a:xfrm>
            <a:off x="7754525" y="3967946"/>
            <a:ext cx="2106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129484" y="3257980"/>
            <a:ext cx="30333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Calidad</a:t>
            </a: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40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 datos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3450325" y="728675"/>
            <a:ext cx="51981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Identificar la herramienta adecuada de acuerdo a:</a:t>
            </a:r>
            <a:endParaRPr sz="21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47650" lvl="0" marL="10287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Thin"/>
              <a:buChar char="●"/>
            </a:pPr>
            <a:r>
              <a:rPr lang="en" sz="21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O</a:t>
            </a:r>
            <a:r>
              <a:rPr lang="en" sz="21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bjetivos </a:t>
            </a:r>
            <a:endParaRPr sz="21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247650" lvl="0" marL="1028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Thin"/>
              <a:buChar char="●"/>
            </a:pPr>
            <a:r>
              <a:rPr lang="en" sz="21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Recursos disponibles</a:t>
            </a:r>
            <a:endParaRPr sz="21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2476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Thin"/>
              <a:buChar char="○"/>
            </a:pPr>
            <a:r>
              <a:rPr lang="en" sz="21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Capacidades instaladas</a:t>
            </a:r>
            <a:endParaRPr sz="21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2476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Thin"/>
              <a:buChar char="○"/>
            </a:pPr>
            <a:r>
              <a:rPr lang="en" sz="21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Conocimientos individuales </a:t>
            </a:r>
            <a:endParaRPr sz="21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2476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Thin"/>
              <a:buChar char="○"/>
            </a:pPr>
            <a:r>
              <a:rPr lang="en" sz="21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Tiempo disponible</a:t>
            </a:r>
            <a:endParaRPr sz="21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7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7"/>
          <p:cNvSpPr txBox="1"/>
          <p:nvPr/>
        </p:nvSpPr>
        <p:spPr>
          <a:xfrm>
            <a:off x="129484" y="3257980"/>
            <a:ext cx="30333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Calidad</a:t>
            </a: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40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 datos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37"/>
          <p:cNvSpPr txBox="1"/>
          <p:nvPr/>
        </p:nvSpPr>
        <p:spPr>
          <a:xfrm>
            <a:off x="3530749" y="1635625"/>
            <a:ext cx="5103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No es necesario ser un experto para asegurar una buena calidad en los datos, existen muchas herramientas en línea que facilitan el proceso.</a:t>
            </a:r>
            <a:endParaRPr sz="2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5" y="163450"/>
            <a:ext cx="4324300" cy="423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75" y="163450"/>
            <a:ext cx="4324300" cy="423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8144" y="1646431"/>
            <a:ext cx="2889267" cy="139112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9"/>
          <p:cNvSpPr txBox="1"/>
          <p:nvPr/>
        </p:nvSpPr>
        <p:spPr>
          <a:xfrm>
            <a:off x="4932575" y="3178502"/>
            <a:ext cx="42204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 Slab Light"/>
              <a:buNone/>
            </a:pPr>
            <a:r>
              <a:rPr lang="en" sz="24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Nodos</a:t>
            </a:r>
            <a:endParaRPr sz="2400">
              <a:solidFill>
                <a:schemeClr val="dk1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 Slab Light"/>
              <a:buNone/>
            </a:pPr>
            <a:r>
              <a:rPr lang="en" sz="24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Mesa de ayuda</a:t>
            </a:r>
            <a:endParaRPr sz="24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0"/>
          <p:cNvSpPr/>
          <p:nvPr/>
        </p:nvSpPr>
        <p:spPr>
          <a:xfrm>
            <a:off x="0" y="325"/>
            <a:ext cx="90984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01" name="Google Shape;301;p40"/>
          <p:cNvSpPr txBox="1"/>
          <p:nvPr/>
        </p:nvSpPr>
        <p:spPr>
          <a:xfrm>
            <a:off x="3080350" y="1591475"/>
            <a:ext cx="34977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2" name="Google Shape;302;p40"/>
          <p:cNvPicPr preferRelativeResize="0"/>
          <p:nvPr/>
        </p:nvPicPr>
        <p:blipFill rotWithShape="1">
          <a:blip r:embed="rId4">
            <a:alphaModFix/>
          </a:blip>
          <a:srcRect b="19813" l="0" r="0" t="0"/>
          <a:stretch/>
        </p:blipFill>
        <p:spPr>
          <a:xfrm>
            <a:off x="3724275" y="2693563"/>
            <a:ext cx="1695450" cy="16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1"/>
          <p:cNvSpPr txBox="1"/>
          <p:nvPr/>
        </p:nvSpPr>
        <p:spPr>
          <a:xfrm>
            <a:off x="689200" y="868050"/>
            <a:ext cx="64362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 sz="2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 evaluar y limpiar datos de biodiversidad, usted:</a:t>
            </a:r>
            <a:endParaRPr sz="2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0" name="Google Shape;310;p41"/>
          <p:cNvSpPr txBox="1"/>
          <p:nvPr/>
        </p:nvSpPr>
        <p:spPr>
          <a:xfrm>
            <a:off x="2240275" y="1876425"/>
            <a:ext cx="6309300" cy="1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685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</a:pP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Limpia manualmente, registro a registro</a:t>
            </a:r>
            <a:endParaRPr sz="2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685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</a:pP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Utiliza herramientas para tratar muchos registros al mismo tiempo.</a:t>
            </a:r>
            <a:endParaRPr sz="2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685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oboto Light"/>
              <a:buChar char="●"/>
            </a:pP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Ambos, según el caso.</a:t>
            </a:r>
            <a:endParaRPr sz="2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50" y="1661600"/>
            <a:ext cx="2240751" cy="224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2"/>
          <p:cNvSpPr txBox="1"/>
          <p:nvPr/>
        </p:nvSpPr>
        <p:spPr>
          <a:xfrm>
            <a:off x="2027975" y="1151150"/>
            <a:ext cx="6687900" cy="3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305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Excel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Específicas para limpieza de fechas 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(e.g., Canadensys, etc.)</a:t>
            </a:r>
            <a:endParaRPr sz="13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Específicas para limpieza de geografía 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(e.g., conversores de coordenadas, gaceteros, GeoLocate, mapas, etc.)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Específicas para limpieza de nombres taxonómicos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(e.g., Global Names Resolver GNR, Taxonomic Names Resolution Service TNRS, etc.)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6286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GBIF Data validator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OpenRefine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Otras (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Escríbalas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en el chat)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La verdad, ninguna…</a:t>
            </a:r>
            <a:endParaRPr sz="1200">
              <a:solidFill>
                <a:srgbClr val="EB6B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9" name="Google Shape;319;p42"/>
          <p:cNvSpPr txBox="1"/>
          <p:nvPr/>
        </p:nvSpPr>
        <p:spPr>
          <a:xfrm>
            <a:off x="651825" y="454800"/>
            <a:ext cx="623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¿Qué herramientas utiliza para la limpieza de datos?</a:t>
            </a:r>
            <a:endParaRPr sz="2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20" name="Google Shape;32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50" y="1661600"/>
            <a:ext cx="2240751" cy="224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3"/>
          <p:cNvSpPr/>
          <p:nvPr/>
        </p:nvSpPr>
        <p:spPr>
          <a:xfrm>
            <a:off x="0" y="10"/>
            <a:ext cx="30333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3"/>
          <p:cNvSpPr txBox="1"/>
          <p:nvPr/>
        </p:nvSpPr>
        <p:spPr>
          <a:xfrm>
            <a:off x="54125" y="3938664"/>
            <a:ext cx="3033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Dimensiones</a:t>
            </a:r>
            <a:endParaRPr sz="3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43"/>
          <p:cNvSpPr/>
          <p:nvPr/>
        </p:nvSpPr>
        <p:spPr>
          <a:xfrm>
            <a:off x="4990975" y="173700"/>
            <a:ext cx="3717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Dimensiones de los datos</a:t>
            </a:r>
            <a:endParaRPr sz="1600"/>
          </a:p>
        </p:txBody>
      </p:sp>
      <p:sp>
        <p:nvSpPr>
          <p:cNvPr id="330" name="Google Shape;330;p43"/>
          <p:cNvSpPr/>
          <p:nvPr/>
        </p:nvSpPr>
        <p:spPr>
          <a:xfrm>
            <a:off x="3092675" y="2404800"/>
            <a:ext cx="14655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Dimensiones </a:t>
            </a:r>
            <a:endParaRPr sz="16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de la calidad</a:t>
            </a:r>
            <a:endParaRPr sz="1600"/>
          </a:p>
        </p:txBody>
      </p:sp>
      <p:sp>
        <p:nvSpPr>
          <p:cNvPr id="331" name="Google Shape;331;p43"/>
          <p:cNvSpPr/>
          <p:nvPr/>
        </p:nvSpPr>
        <p:spPr>
          <a:xfrm>
            <a:off x="5360962" y="4427972"/>
            <a:ext cx="3175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Estandarización</a:t>
            </a:r>
            <a:endParaRPr sz="1200">
              <a:solidFill>
                <a:schemeClr val="dk1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grpSp>
        <p:nvGrpSpPr>
          <p:cNvPr id="332" name="Google Shape;332;p43"/>
          <p:cNvGrpSpPr/>
          <p:nvPr/>
        </p:nvGrpSpPr>
        <p:grpSpPr>
          <a:xfrm>
            <a:off x="4617561" y="552767"/>
            <a:ext cx="3918879" cy="3831179"/>
            <a:chOff x="4709450" y="609450"/>
            <a:chExt cx="3751200" cy="3647700"/>
          </a:xfrm>
        </p:grpSpPr>
        <p:sp>
          <p:nvSpPr>
            <p:cNvPr id="333" name="Google Shape;333;p43"/>
            <p:cNvSpPr/>
            <p:nvPr/>
          </p:nvSpPr>
          <p:spPr>
            <a:xfrm rot="-5400000">
              <a:off x="4761200" y="557700"/>
              <a:ext cx="3647700" cy="3751200"/>
            </a:xfrm>
            <a:prstGeom prst="roundRect">
              <a:avLst>
                <a:gd fmla="val 10619" name="adj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4" name="Google Shape;334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11020" y="914232"/>
              <a:ext cx="587688" cy="5926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5315" y="914232"/>
              <a:ext cx="587688" cy="5926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79609" y="914232"/>
              <a:ext cx="587688" cy="5926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81975" y="1644436"/>
              <a:ext cx="616303" cy="6215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81975" y="2469144"/>
              <a:ext cx="616303" cy="6215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08646" y="3293624"/>
              <a:ext cx="616303" cy="6215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43"/>
            <p:cNvSpPr/>
            <p:nvPr/>
          </p:nvSpPr>
          <p:spPr>
            <a:xfrm rot="-5400000">
              <a:off x="5811820" y="1684645"/>
              <a:ext cx="600900" cy="556800"/>
            </a:xfrm>
            <a:prstGeom prst="roundRect">
              <a:avLst>
                <a:gd fmla="val 13448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43"/>
            <p:cNvSpPr/>
            <p:nvPr/>
          </p:nvSpPr>
          <p:spPr>
            <a:xfrm rot="-5400000">
              <a:off x="6650034" y="1684643"/>
              <a:ext cx="600900" cy="556800"/>
            </a:xfrm>
            <a:prstGeom prst="roundRect">
              <a:avLst>
                <a:gd fmla="val 13448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43"/>
            <p:cNvSpPr/>
            <p:nvPr/>
          </p:nvSpPr>
          <p:spPr>
            <a:xfrm rot="-5400000">
              <a:off x="7488248" y="1684643"/>
              <a:ext cx="600900" cy="556800"/>
            </a:xfrm>
            <a:prstGeom prst="roundRect">
              <a:avLst>
                <a:gd fmla="val 13448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43"/>
            <p:cNvSpPr/>
            <p:nvPr/>
          </p:nvSpPr>
          <p:spPr>
            <a:xfrm rot="-5400000">
              <a:off x="5811820" y="2500153"/>
              <a:ext cx="600900" cy="556800"/>
            </a:xfrm>
            <a:prstGeom prst="roundRect">
              <a:avLst>
                <a:gd fmla="val 13448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43"/>
            <p:cNvSpPr/>
            <p:nvPr/>
          </p:nvSpPr>
          <p:spPr>
            <a:xfrm rot="-5400000">
              <a:off x="6650034" y="2500151"/>
              <a:ext cx="600900" cy="556800"/>
            </a:xfrm>
            <a:prstGeom prst="roundRect">
              <a:avLst>
                <a:gd fmla="val 13448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43"/>
            <p:cNvSpPr/>
            <p:nvPr/>
          </p:nvSpPr>
          <p:spPr>
            <a:xfrm rot="-5400000">
              <a:off x="7488248" y="2500151"/>
              <a:ext cx="600900" cy="556800"/>
            </a:xfrm>
            <a:prstGeom prst="roundRect">
              <a:avLst>
                <a:gd fmla="val 13448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3"/>
            <p:cNvSpPr/>
            <p:nvPr/>
          </p:nvSpPr>
          <p:spPr>
            <a:xfrm rot="-5400000">
              <a:off x="5811820" y="3315661"/>
              <a:ext cx="600900" cy="556800"/>
            </a:xfrm>
            <a:prstGeom prst="roundRect">
              <a:avLst>
                <a:gd fmla="val 13448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43"/>
            <p:cNvSpPr/>
            <p:nvPr/>
          </p:nvSpPr>
          <p:spPr>
            <a:xfrm rot="-5400000">
              <a:off x="6650034" y="3315659"/>
              <a:ext cx="600900" cy="556800"/>
            </a:xfrm>
            <a:prstGeom prst="roundRect">
              <a:avLst>
                <a:gd fmla="val 13448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43"/>
            <p:cNvSpPr/>
            <p:nvPr/>
          </p:nvSpPr>
          <p:spPr>
            <a:xfrm rot="-5400000">
              <a:off x="7488248" y="3315659"/>
              <a:ext cx="600900" cy="556800"/>
            </a:xfrm>
            <a:prstGeom prst="roundRect">
              <a:avLst>
                <a:gd fmla="val 13448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9" name="Google Shape;349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26445" y="2466628"/>
              <a:ext cx="598303" cy="603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43"/>
            <p:cNvPicPr preferRelativeResize="0"/>
            <p:nvPr/>
          </p:nvPicPr>
          <p:blipFill rotWithShape="1">
            <a:blip r:embed="rId7">
              <a:alphaModFix/>
            </a:blip>
            <a:srcRect b="13614" l="0" r="0" t="0"/>
            <a:stretch/>
          </p:blipFill>
          <p:spPr>
            <a:xfrm>
              <a:off x="5026445" y="1765765"/>
              <a:ext cx="514790" cy="448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43"/>
            <p:cNvPicPr preferRelativeResize="0"/>
            <p:nvPr/>
          </p:nvPicPr>
          <p:blipFill rotWithShape="1">
            <a:blip r:embed="rId8">
              <a:alphaModFix/>
            </a:blip>
            <a:srcRect b="34237" l="6880" r="-6879" t="-20066"/>
            <a:stretch/>
          </p:blipFill>
          <p:spPr>
            <a:xfrm>
              <a:off x="5005787" y="3167654"/>
              <a:ext cx="747161" cy="646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43"/>
            <p:cNvPicPr preferRelativeResize="0"/>
            <p:nvPr/>
          </p:nvPicPr>
          <p:blipFill rotWithShape="1">
            <a:blip r:embed="rId9">
              <a:alphaModFix/>
            </a:blip>
            <a:srcRect b="14244" l="0" r="0" t="0"/>
            <a:stretch/>
          </p:blipFill>
          <p:spPr>
            <a:xfrm>
              <a:off x="7531440" y="998099"/>
              <a:ext cx="484015" cy="418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43"/>
            <p:cNvPicPr preferRelativeResize="0"/>
            <p:nvPr/>
          </p:nvPicPr>
          <p:blipFill rotWithShape="1">
            <a:blip r:embed="rId10">
              <a:alphaModFix/>
            </a:blip>
            <a:srcRect b="24732" l="0" r="0" t="0"/>
            <a:stretch/>
          </p:blipFill>
          <p:spPr>
            <a:xfrm>
              <a:off x="6660726" y="930656"/>
              <a:ext cx="556885" cy="422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43"/>
            <p:cNvPicPr preferRelativeResize="0"/>
            <p:nvPr/>
          </p:nvPicPr>
          <p:blipFill rotWithShape="1">
            <a:blip r:embed="rId11">
              <a:alphaModFix/>
            </a:blip>
            <a:srcRect b="24219" l="0" r="0" t="0"/>
            <a:stretch/>
          </p:blipFill>
          <p:spPr>
            <a:xfrm>
              <a:off x="5880098" y="1030458"/>
              <a:ext cx="439920" cy="333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p43"/>
            <p:cNvSpPr/>
            <p:nvPr/>
          </p:nvSpPr>
          <p:spPr>
            <a:xfrm>
              <a:off x="7401178" y="735255"/>
              <a:ext cx="7002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Taxonómica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356" name="Google Shape;356;p43"/>
            <p:cNvSpPr/>
            <p:nvPr/>
          </p:nvSpPr>
          <p:spPr>
            <a:xfrm>
              <a:off x="6577535" y="735255"/>
              <a:ext cx="7002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Geográfica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357" name="Google Shape;357;p43"/>
            <p:cNvSpPr/>
            <p:nvPr/>
          </p:nvSpPr>
          <p:spPr>
            <a:xfrm>
              <a:off x="5753902" y="735243"/>
              <a:ext cx="7002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Formato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358" name="Google Shape;358;p43"/>
            <p:cNvSpPr/>
            <p:nvPr/>
          </p:nvSpPr>
          <p:spPr>
            <a:xfrm>
              <a:off x="4927734" y="1465772"/>
              <a:ext cx="7248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Completitud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43"/>
            <p:cNvSpPr/>
            <p:nvPr/>
          </p:nvSpPr>
          <p:spPr>
            <a:xfrm>
              <a:off x="4758832" y="2291719"/>
              <a:ext cx="10626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Exactitud /precisión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43"/>
            <p:cNvSpPr/>
            <p:nvPr/>
          </p:nvSpPr>
          <p:spPr>
            <a:xfrm>
              <a:off x="4794305" y="3117657"/>
              <a:ext cx="10626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Coherencia</a:t>
              </a:r>
              <a:endParaRPr sz="800">
                <a:solidFill>
                  <a:schemeClr val="lt1"/>
                </a:solidFill>
              </a:endParaRPr>
            </a:p>
          </p:txBody>
        </p:sp>
      </p:grpSp>
      <p:sp>
        <p:nvSpPr>
          <p:cNvPr id="361" name="Google Shape;361;p43"/>
          <p:cNvSpPr/>
          <p:nvPr/>
        </p:nvSpPr>
        <p:spPr>
          <a:xfrm>
            <a:off x="171275" y="682927"/>
            <a:ext cx="203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Aspectos de la calidad y de los datos como ruta de trabajo.</a:t>
            </a:r>
            <a:endParaRPr sz="1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4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48400" y="3942589"/>
            <a:ext cx="3033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sz="3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44"/>
          <p:cNvSpPr/>
          <p:nvPr/>
        </p:nvSpPr>
        <p:spPr>
          <a:xfrm>
            <a:off x="5603025" y="3117877"/>
            <a:ext cx="34797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Thin"/>
              <a:buChar char="●"/>
            </a:pPr>
            <a:r>
              <a:rPr lang="en" sz="15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Más rápido, más eficiente</a:t>
            </a:r>
            <a:endParaRPr i="0" sz="800" u="none" cap="none" strike="noStrike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238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Thin"/>
              <a:buChar char="●"/>
            </a:pPr>
            <a:r>
              <a:rPr lang="en" sz="15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Requiere controles múltiples</a:t>
            </a:r>
            <a:endParaRPr i="0" sz="1500" u="none" cap="none" strike="noStrike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238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Thin"/>
              <a:buChar char="●"/>
            </a:pPr>
            <a:r>
              <a:rPr lang="en" sz="15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Requiere conocimientos diversos</a:t>
            </a:r>
            <a:endParaRPr i="0" sz="1200" u="none" cap="none" strike="noStrike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71" name="Google Shape;371;p44"/>
          <p:cNvSpPr/>
          <p:nvPr/>
        </p:nvSpPr>
        <p:spPr>
          <a:xfrm>
            <a:off x="5603025" y="765025"/>
            <a:ext cx="32010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Thin"/>
              <a:buChar char="●"/>
            </a:pPr>
            <a:r>
              <a:rPr lang="en" sz="15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Más lento, menos eficiente</a:t>
            </a:r>
            <a:endParaRPr i="0" sz="1500" u="none" cap="none" strike="noStrike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238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Thin"/>
              <a:buChar char="●"/>
            </a:pPr>
            <a:r>
              <a:rPr lang="en" sz="15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Permite controles específicos</a:t>
            </a:r>
            <a:endParaRPr i="0" sz="1500" u="none" cap="none" strike="noStrike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72" name="Google Shape;372;p44"/>
          <p:cNvSpPr/>
          <p:nvPr/>
        </p:nvSpPr>
        <p:spPr>
          <a:xfrm>
            <a:off x="3661196" y="815423"/>
            <a:ext cx="1839600" cy="415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EB6B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Función única</a:t>
            </a:r>
            <a:endParaRPr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3" name="Google Shape;373;p44"/>
          <p:cNvSpPr/>
          <p:nvPr/>
        </p:nvSpPr>
        <p:spPr>
          <a:xfrm>
            <a:off x="3658474" y="3168296"/>
            <a:ext cx="1839600" cy="415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EB6B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17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Multifunc</a:t>
            </a:r>
            <a:r>
              <a:rPr lang="en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ión</a:t>
            </a:r>
            <a:endParaRPr i="0" sz="17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74" name="Google Shape;374;p44"/>
          <p:cNvCxnSpPr/>
          <p:nvPr/>
        </p:nvCxnSpPr>
        <p:spPr>
          <a:xfrm flipH="1" rot="-5400000">
            <a:off x="2371737" y="2103446"/>
            <a:ext cx="2352900" cy="192000"/>
          </a:xfrm>
          <a:prstGeom prst="bentConnector3">
            <a:avLst>
              <a:gd fmla="val 99828" name="adj1"/>
            </a:avLst>
          </a:prstGeom>
          <a:noFill/>
          <a:ln cap="flat" cmpd="sng" w="38100">
            <a:solidFill>
              <a:srgbClr val="EB6B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5" name="Google Shape;375;p44"/>
          <p:cNvCxnSpPr/>
          <p:nvPr/>
        </p:nvCxnSpPr>
        <p:spPr>
          <a:xfrm flipH="1" rot="-5400000">
            <a:off x="3038375" y="400175"/>
            <a:ext cx="1037400" cy="208500"/>
          </a:xfrm>
          <a:prstGeom prst="bentConnector3">
            <a:avLst>
              <a:gd fmla="val 99619" name="adj1"/>
            </a:avLst>
          </a:prstGeom>
          <a:noFill/>
          <a:ln cap="flat" cmpd="sng" w="38100">
            <a:solidFill>
              <a:srgbClr val="EB6B4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5"/>
          <p:cNvSpPr/>
          <p:nvPr/>
        </p:nvSpPr>
        <p:spPr>
          <a:xfrm>
            <a:off x="0" y="325"/>
            <a:ext cx="90984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83" name="Google Shape;383;p45"/>
          <p:cNvSpPr txBox="1"/>
          <p:nvPr/>
        </p:nvSpPr>
        <p:spPr>
          <a:xfrm>
            <a:off x="3032550" y="1522889"/>
            <a:ext cx="3033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b="1" sz="3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45"/>
          <p:cNvSpPr txBox="1"/>
          <p:nvPr/>
        </p:nvSpPr>
        <p:spPr>
          <a:xfrm>
            <a:off x="2202400" y="2252125"/>
            <a:ext cx="48312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validación y limpieza </a:t>
            </a:r>
            <a:endParaRPr sz="3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Formato</a:t>
            </a:r>
            <a:endParaRPr sz="3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6"/>
          <p:cNvSpPr/>
          <p:nvPr/>
        </p:nvSpPr>
        <p:spPr>
          <a:xfrm>
            <a:off x="0" y="325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46"/>
          <p:cNvSpPr txBox="1"/>
          <p:nvPr/>
        </p:nvSpPr>
        <p:spPr>
          <a:xfrm>
            <a:off x="-394800" y="3618739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93" name="Google Shape;393;p46"/>
          <p:cNvSpPr txBox="1"/>
          <p:nvPr/>
        </p:nvSpPr>
        <p:spPr>
          <a:xfrm>
            <a:off x="567075" y="2995350"/>
            <a:ext cx="1985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Formato</a:t>
            </a:r>
            <a:endParaRPr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4" name="Google Shape;394;p46"/>
          <p:cNvPicPr preferRelativeResize="0"/>
          <p:nvPr/>
        </p:nvPicPr>
        <p:blipFill rotWithShape="1">
          <a:blip r:embed="rId4">
            <a:alphaModFix/>
          </a:blip>
          <a:srcRect b="43419" l="0" r="0" t="0"/>
          <a:stretch/>
        </p:blipFill>
        <p:spPr>
          <a:xfrm>
            <a:off x="3001375" y="1680100"/>
            <a:ext cx="5810250" cy="8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6"/>
          <p:cNvSpPr/>
          <p:nvPr/>
        </p:nvSpPr>
        <p:spPr>
          <a:xfrm>
            <a:off x="3001366" y="404150"/>
            <a:ext cx="3141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Desglosar / convertir</a:t>
            </a:r>
            <a:endParaRPr i="0" sz="2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6" name="Google Shape;396;p46"/>
          <p:cNvSpPr/>
          <p:nvPr/>
        </p:nvSpPr>
        <p:spPr>
          <a:xfrm>
            <a:off x="3883464" y="2990604"/>
            <a:ext cx="1488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date parser</a:t>
            </a:r>
            <a:endParaRPr i="0" sz="1800" u="none" cap="none" strike="noStrike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97" name="Google Shape;397;p46"/>
          <p:cNvSpPr/>
          <p:nvPr/>
        </p:nvSpPr>
        <p:spPr>
          <a:xfrm>
            <a:off x="6235625" y="3057275"/>
            <a:ext cx="22701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coordinate parser</a:t>
            </a:r>
            <a:endParaRPr i="0" sz="1600" u="none" cap="none" strike="noStrike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7"/>
          <p:cNvSpPr/>
          <p:nvPr/>
        </p:nvSpPr>
        <p:spPr>
          <a:xfrm>
            <a:off x="0" y="325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7"/>
          <p:cNvSpPr txBox="1"/>
          <p:nvPr/>
        </p:nvSpPr>
        <p:spPr>
          <a:xfrm>
            <a:off x="-394800" y="3618739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06" name="Google Shape;406;p47"/>
          <p:cNvSpPr txBox="1"/>
          <p:nvPr/>
        </p:nvSpPr>
        <p:spPr>
          <a:xfrm>
            <a:off x="567075" y="2995350"/>
            <a:ext cx="1985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Formato</a:t>
            </a:r>
            <a:endParaRPr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7" name="Google Shape;407;p47"/>
          <p:cNvSpPr txBox="1"/>
          <p:nvPr/>
        </p:nvSpPr>
        <p:spPr>
          <a:xfrm>
            <a:off x="2981325" y="4440921"/>
            <a:ext cx="51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oboto Thin"/>
                <a:ea typeface="Roboto Thin"/>
                <a:cs typeface="Roboto Thin"/>
                <a:sym typeface="Roboto Th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https://data.canadensys.net/tools/dates</a:t>
            </a:r>
            <a:endParaRPr sz="12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408" name="Google Shape;408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4753" y="3263345"/>
            <a:ext cx="4957562" cy="1089074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9" name="Google Shape;409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33696" y="292028"/>
            <a:ext cx="5955997" cy="317783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7"/>
          <p:cNvSpPr txBox="1"/>
          <p:nvPr/>
        </p:nvSpPr>
        <p:spPr>
          <a:xfrm>
            <a:off x="-447225" y="224850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ISO 8601</a:t>
            </a:r>
            <a:endParaRPr sz="20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AAAA-MM-DD</a:t>
            </a:r>
            <a:endParaRPr sz="20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AAAA-MM</a:t>
            </a:r>
            <a:endParaRPr sz="20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AAAA</a:t>
            </a:r>
            <a:endParaRPr sz="20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8"/>
          <p:cNvSpPr/>
          <p:nvPr/>
        </p:nvSpPr>
        <p:spPr>
          <a:xfrm>
            <a:off x="0" y="325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8"/>
          <p:cNvSpPr txBox="1"/>
          <p:nvPr/>
        </p:nvSpPr>
        <p:spPr>
          <a:xfrm>
            <a:off x="-394800" y="3618739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19" name="Google Shape;419;p48"/>
          <p:cNvSpPr txBox="1"/>
          <p:nvPr/>
        </p:nvSpPr>
        <p:spPr>
          <a:xfrm>
            <a:off x="567075" y="2995350"/>
            <a:ext cx="1985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Formato</a:t>
            </a:r>
            <a:endParaRPr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0" name="Google Shape;420;p48"/>
          <p:cNvSpPr txBox="1"/>
          <p:nvPr/>
        </p:nvSpPr>
        <p:spPr>
          <a:xfrm>
            <a:off x="2839125" y="4305381"/>
            <a:ext cx="542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oboto Thin"/>
                <a:ea typeface="Roboto Thin"/>
                <a:cs typeface="Roboto Thin"/>
                <a:sym typeface="Roboto Th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https://data.canadensys.net/tools/coordinates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1" name="Google Shape;421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3538" y="3234292"/>
            <a:ext cx="5144570" cy="726309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2" name="Google Shape;422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39125" y="400050"/>
            <a:ext cx="6162000" cy="2969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/>
          <p:nvPr/>
        </p:nvSpPr>
        <p:spPr>
          <a:xfrm>
            <a:off x="0" y="325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9"/>
          <p:cNvSpPr txBox="1"/>
          <p:nvPr/>
        </p:nvSpPr>
        <p:spPr>
          <a:xfrm>
            <a:off x="-394800" y="3618739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31" name="Google Shape;431;p49"/>
          <p:cNvSpPr txBox="1"/>
          <p:nvPr/>
        </p:nvSpPr>
        <p:spPr>
          <a:xfrm>
            <a:off x="567075" y="2995350"/>
            <a:ext cx="1985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Formato</a:t>
            </a:r>
            <a:endParaRPr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2" name="Google Shape;432;p49"/>
          <p:cNvSpPr/>
          <p:nvPr/>
        </p:nvSpPr>
        <p:spPr>
          <a:xfrm>
            <a:off x="3068869" y="1063575"/>
            <a:ext cx="2915100" cy="1237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Detectar y cambiar </a:t>
            </a:r>
            <a:r>
              <a:rPr lang="en" sz="1800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codificación</a:t>
            </a:r>
            <a:r>
              <a:rPr lang="en" sz="1800">
                <a:solidFill>
                  <a:srgbClr val="E06666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800">
              <a:solidFill>
                <a:srgbClr val="E0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(e</a:t>
            </a:r>
            <a:r>
              <a:rPr lang="en" sz="1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.g</a:t>
            </a:r>
            <a:r>
              <a:rPr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., </a:t>
            </a:r>
            <a:r>
              <a:rPr lang="en" sz="1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UTF</a:t>
            </a:r>
            <a:r>
              <a:rPr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8)</a:t>
            </a:r>
            <a:endParaRPr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3" name="Google Shape;433;p49"/>
          <p:cNvSpPr/>
          <p:nvPr/>
        </p:nvSpPr>
        <p:spPr>
          <a:xfrm>
            <a:off x="6342418" y="1099903"/>
            <a:ext cx="2519325" cy="415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17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Notepad++ (Windows)</a:t>
            </a:r>
            <a:endParaRPr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4" name="Google Shape;434;p49"/>
          <p:cNvSpPr/>
          <p:nvPr/>
        </p:nvSpPr>
        <p:spPr>
          <a:xfrm>
            <a:off x="6342420" y="1439222"/>
            <a:ext cx="2407950" cy="6594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BBEdit </a:t>
            </a:r>
            <a:r>
              <a:rPr i="0" lang="en" sz="17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(Mac)</a:t>
            </a:r>
            <a:endParaRPr i="0" sz="17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(antes TextWrangler)</a:t>
            </a:r>
            <a:endParaRPr sz="1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5" name="Google Shape;435;p49"/>
          <p:cNvSpPr/>
          <p:nvPr/>
        </p:nvSpPr>
        <p:spPr>
          <a:xfrm>
            <a:off x="6342418" y="1952078"/>
            <a:ext cx="2519325" cy="415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17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Emacs (Unix)</a:t>
            </a:r>
            <a:endParaRPr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6" name="Google Shape;436;p49"/>
          <p:cNvSpPr/>
          <p:nvPr/>
        </p:nvSpPr>
        <p:spPr>
          <a:xfrm>
            <a:off x="3068869" y="2767425"/>
            <a:ext cx="3020700" cy="1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Desglosar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nombres científicos</a:t>
            </a:r>
            <a:endParaRPr i="0" sz="1800" u="none" cap="none" strike="noStrike">
              <a:solidFill>
                <a:srgbClr val="EB6B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7" name="Google Shape;437;p49"/>
          <p:cNvSpPr/>
          <p:nvPr/>
        </p:nvSpPr>
        <p:spPr>
          <a:xfrm>
            <a:off x="6286725" y="2804250"/>
            <a:ext cx="2716425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Procesador de nombres</a:t>
            </a:r>
            <a:endParaRPr b="1"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(GBIF Name Parser)</a:t>
            </a:r>
            <a:endParaRPr i="0" sz="1400" u="none" cap="none" strike="noStrike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cxnSp>
        <p:nvCxnSpPr>
          <p:cNvPr id="438" name="Google Shape;438;p49"/>
          <p:cNvCxnSpPr/>
          <p:nvPr/>
        </p:nvCxnSpPr>
        <p:spPr>
          <a:xfrm>
            <a:off x="6190913" y="1124270"/>
            <a:ext cx="0" cy="1167525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9" name="Google Shape;43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9586" y="3408424"/>
            <a:ext cx="1235708" cy="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0"/>
          <p:cNvSpPr/>
          <p:nvPr/>
        </p:nvSpPr>
        <p:spPr>
          <a:xfrm>
            <a:off x="0" y="325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0"/>
          <p:cNvSpPr txBox="1"/>
          <p:nvPr/>
        </p:nvSpPr>
        <p:spPr>
          <a:xfrm>
            <a:off x="-394800" y="3618739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48" name="Google Shape;448;p50"/>
          <p:cNvSpPr txBox="1"/>
          <p:nvPr/>
        </p:nvSpPr>
        <p:spPr>
          <a:xfrm>
            <a:off x="567075" y="2995350"/>
            <a:ext cx="1985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Formato</a:t>
            </a:r>
            <a:endParaRPr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49" name="Google Shape;449;p50"/>
          <p:cNvGrpSpPr/>
          <p:nvPr/>
        </p:nvGrpSpPr>
        <p:grpSpPr>
          <a:xfrm>
            <a:off x="2939499" y="133352"/>
            <a:ext cx="5642661" cy="3882794"/>
            <a:chOff x="2" y="0"/>
            <a:chExt cx="8793300" cy="6459481"/>
          </a:xfrm>
        </p:grpSpPr>
        <p:pic>
          <p:nvPicPr>
            <p:cNvPr id="450" name="Google Shape;450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" y="0"/>
              <a:ext cx="8793300" cy="64594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6913" y="3527800"/>
              <a:ext cx="2790825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6925" y="3846900"/>
              <a:ext cx="4229775" cy="95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5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42188" y="3527811"/>
              <a:ext cx="2266950" cy="2826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5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23622" y="678325"/>
              <a:ext cx="3686375" cy="560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5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19813" y="5416147"/>
              <a:ext cx="4123992" cy="560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6" name="Google Shape;456;p50"/>
          <p:cNvSpPr txBox="1"/>
          <p:nvPr/>
        </p:nvSpPr>
        <p:spPr>
          <a:xfrm>
            <a:off x="2748995" y="4317709"/>
            <a:ext cx="50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oboto Thin"/>
                <a:ea typeface="Roboto Thin"/>
                <a:cs typeface="Roboto Thin"/>
                <a:sym typeface="Roboto Thi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https://www.gbif.org/tools/name-parser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1"/>
          <p:cNvSpPr/>
          <p:nvPr/>
        </p:nvSpPr>
        <p:spPr>
          <a:xfrm>
            <a:off x="0" y="325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1"/>
          <p:cNvSpPr txBox="1"/>
          <p:nvPr/>
        </p:nvSpPr>
        <p:spPr>
          <a:xfrm>
            <a:off x="-394800" y="3618739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65" name="Google Shape;465;p51"/>
          <p:cNvSpPr txBox="1"/>
          <p:nvPr/>
        </p:nvSpPr>
        <p:spPr>
          <a:xfrm>
            <a:off x="567075" y="2995350"/>
            <a:ext cx="1985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Formato</a:t>
            </a:r>
            <a:endParaRPr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66" name="Google Shape;466;p51"/>
          <p:cNvGrpSpPr/>
          <p:nvPr/>
        </p:nvGrpSpPr>
        <p:grpSpPr>
          <a:xfrm>
            <a:off x="2939499" y="133352"/>
            <a:ext cx="5642661" cy="3882794"/>
            <a:chOff x="2" y="0"/>
            <a:chExt cx="8793300" cy="6459481"/>
          </a:xfrm>
        </p:grpSpPr>
        <p:pic>
          <p:nvPicPr>
            <p:cNvPr id="467" name="Google Shape;467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" y="0"/>
              <a:ext cx="8793300" cy="64594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6913" y="3527800"/>
              <a:ext cx="2790825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6925" y="3846900"/>
              <a:ext cx="4229775" cy="95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42188" y="3527811"/>
              <a:ext cx="2266950" cy="2826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23622" y="678325"/>
              <a:ext cx="3686375" cy="560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5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19813" y="5416147"/>
              <a:ext cx="4123992" cy="560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3" name="Google Shape;473;p51"/>
          <p:cNvSpPr txBox="1"/>
          <p:nvPr/>
        </p:nvSpPr>
        <p:spPr>
          <a:xfrm>
            <a:off x="2748995" y="4317709"/>
            <a:ext cx="50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oboto Thin"/>
                <a:ea typeface="Roboto Thin"/>
                <a:cs typeface="Roboto Thin"/>
                <a:sym typeface="Roboto Thi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https://www.gbif.org/tools/name-parser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2"/>
          <p:cNvSpPr/>
          <p:nvPr/>
        </p:nvSpPr>
        <p:spPr>
          <a:xfrm>
            <a:off x="0" y="325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2"/>
          <p:cNvSpPr txBox="1"/>
          <p:nvPr/>
        </p:nvSpPr>
        <p:spPr>
          <a:xfrm>
            <a:off x="-394800" y="3618739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82" name="Google Shape;482;p52"/>
          <p:cNvSpPr txBox="1"/>
          <p:nvPr/>
        </p:nvSpPr>
        <p:spPr>
          <a:xfrm>
            <a:off x="567075" y="2995350"/>
            <a:ext cx="1985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Formato</a:t>
            </a:r>
            <a:endParaRPr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3" name="Google Shape;483;p52"/>
          <p:cNvSpPr txBox="1"/>
          <p:nvPr/>
        </p:nvSpPr>
        <p:spPr>
          <a:xfrm>
            <a:off x="2748995" y="4317709"/>
            <a:ext cx="50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oboto Thin"/>
                <a:ea typeface="Roboto Thin"/>
                <a:cs typeface="Roboto Thin"/>
                <a:sym typeface="Roboto Th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https://www.gbif.org/tools/name-parser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4" name="Google Shape;484;p52"/>
          <p:cNvSpPr/>
          <p:nvPr/>
        </p:nvSpPr>
        <p:spPr>
          <a:xfrm>
            <a:off x="2625169" y="-381000"/>
            <a:ext cx="6594900" cy="5143500"/>
          </a:xfrm>
          <a:prstGeom prst="rect">
            <a:avLst/>
          </a:prstGeom>
          <a:solidFill>
            <a:srgbClr val="FFFFFF">
              <a:alpha val="4134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485" name="Google Shape;485;p52"/>
          <p:cNvCxnSpPr/>
          <p:nvPr/>
        </p:nvCxnSpPr>
        <p:spPr>
          <a:xfrm>
            <a:off x="2804672" y="797719"/>
            <a:ext cx="6064800" cy="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6" name="Google Shape;486;p52"/>
          <p:cNvGrpSpPr/>
          <p:nvPr/>
        </p:nvGrpSpPr>
        <p:grpSpPr>
          <a:xfrm>
            <a:off x="3240281" y="2884969"/>
            <a:ext cx="5567963" cy="1854356"/>
            <a:chOff x="1277350" y="4049825"/>
            <a:chExt cx="7423951" cy="2472475"/>
          </a:xfrm>
        </p:grpSpPr>
        <p:pic>
          <p:nvPicPr>
            <p:cNvPr id="487" name="Google Shape;487;p52"/>
            <p:cNvPicPr preferRelativeResize="0"/>
            <p:nvPr/>
          </p:nvPicPr>
          <p:blipFill rotWithShape="1">
            <a:blip r:embed="rId5">
              <a:alphaModFix/>
            </a:blip>
            <a:srcRect b="6139" l="0" r="82972" t="15151"/>
            <a:stretch/>
          </p:blipFill>
          <p:spPr>
            <a:xfrm>
              <a:off x="1277350" y="4185300"/>
              <a:ext cx="1477524" cy="233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52"/>
            <p:cNvPicPr preferRelativeResize="0"/>
            <p:nvPr/>
          </p:nvPicPr>
          <p:blipFill rotWithShape="1">
            <a:blip r:embed="rId5">
              <a:alphaModFix/>
            </a:blip>
            <a:srcRect b="6147" l="22761" r="43296" t="15143"/>
            <a:stretch/>
          </p:blipFill>
          <p:spPr>
            <a:xfrm>
              <a:off x="2754875" y="4185300"/>
              <a:ext cx="2945175" cy="233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52"/>
            <p:cNvPicPr preferRelativeResize="0"/>
            <p:nvPr/>
          </p:nvPicPr>
          <p:blipFill rotWithShape="1">
            <a:blip r:embed="rId5">
              <a:alphaModFix/>
            </a:blip>
            <a:srcRect b="6145" l="61978" r="2158" t="10583"/>
            <a:stretch/>
          </p:blipFill>
          <p:spPr>
            <a:xfrm>
              <a:off x="5589425" y="4049825"/>
              <a:ext cx="3111876" cy="2472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0" name="Google Shape;490;p52"/>
          <p:cNvGrpSpPr/>
          <p:nvPr/>
        </p:nvGrpSpPr>
        <p:grpSpPr>
          <a:xfrm>
            <a:off x="2796619" y="602924"/>
            <a:ext cx="6080758" cy="2094338"/>
            <a:chOff x="0" y="1235699"/>
            <a:chExt cx="8107678" cy="2792451"/>
          </a:xfrm>
        </p:grpSpPr>
        <p:grpSp>
          <p:nvGrpSpPr>
            <p:cNvPr id="491" name="Google Shape;491;p52"/>
            <p:cNvGrpSpPr/>
            <p:nvPr/>
          </p:nvGrpSpPr>
          <p:grpSpPr>
            <a:xfrm>
              <a:off x="0" y="1238672"/>
              <a:ext cx="8107678" cy="2789478"/>
              <a:chOff x="0" y="1619825"/>
              <a:chExt cx="6927271" cy="2497294"/>
            </a:xfrm>
          </p:grpSpPr>
          <p:pic>
            <p:nvPicPr>
              <p:cNvPr id="492" name="Google Shape;492;p52"/>
              <p:cNvPicPr preferRelativeResize="0"/>
              <p:nvPr/>
            </p:nvPicPr>
            <p:blipFill rotWithShape="1">
              <a:blip r:embed="rId6">
                <a:alphaModFix/>
              </a:blip>
              <a:srcRect b="5428" l="0" r="72382" t="10672"/>
              <a:stretch/>
            </p:blipFill>
            <p:spPr>
              <a:xfrm>
                <a:off x="0" y="1901296"/>
                <a:ext cx="2353789" cy="22134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" name="Google Shape;493;p52"/>
              <p:cNvPicPr preferRelativeResize="0"/>
              <p:nvPr/>
            </p:nvPicPr>
            <p:blipFill rotWithShape="1">
              <a:blip r:embed="rId6">
                <a:alphaModFix/>
              </a:blip>
              <a:srcRect b="5428" l="45444" r="45194" t="0"/>
              <a:stretch/>
            </p:blipFill>
            <p:spPr>
              <a:xfrm>
                <a:off x="3100158" y="1622155"/>
                <a:ext cx="797890" cy="24949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4" name="Google Shape;494;p52"/>
              <p:cNvPicPr preferRelativeResize="0"/>
              <p:nvPr/>
            </p:nvPicPr>
            <p:blipFill rotWithShape="1">
              <a:blip r:embed="rId6">
                <a:alphaModFix/>
              </a:blip>
              <a:srcRect b="5428" l="56861" r="31471" t="0"/>
              <a:stretch/>
            </p:blipFill>
            <p:spPr>
              <a:xfrm>
                <a:off x="3700296" y="1619825"/>
                <a:ext cx="994326" cy="249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5" name="Google Shape;495;p52"/>
              <p:cNvPicPr preferRelativeResize="0"/>
              <p:nvPr/>
            </p:nvPicPr>
            <p:blipFill rotWithShape="1">
              <a:blip r:embed="rId6">
                <a:alphaModFix/>
              </a:blip>
              <a:srcRect b="5428" l="70629" r="15868" t="0"/>
              <a:stretch/>
            </p:blipFill>
            <p:spPr>
              <a:xfrm>
                <a:off x="4511721" y="1619825"/>
                <a:ext cx="1150724" cy="249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6" name="Google Shape;496;p52"/>
              <p:cNvPicPr preferRelativeResize="0"/>
              <p:nvPr/>
            </p:nvPicPr>
            <p:blipFill rotWithShape="1">
              <a:blip r:embed="rId6">
                <a:alphaModFix/>
              </a:blip>
              <a:srcRect b="5428" l="84353" r="0" t="0"/>
              <a:stretch/>
            </p:blipFill>
            <p:spPr>
              <a:xfrm>
                <a:off x="5593771" y="1619825"/>
                <a:ext cx="1333499" cy="2494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97" name="Google Shape;497;p52"/>
            <p:cNvPicPr preferRelativeResize="0"/>
            <p:nvPr/>
          </p:nvPicPr>
          <p:blipFill rotWithShape="1">
            <a:blip r:embed="rId6">
              <a:alphaModFix/>
            </a:blip>
            <a:srcRect b="87467" l="0" r="56861" t="0"/>
            <a:stretch/>
          </p:blipFill>
          <p:spPr>
            <a:xfrm>
              <a:off x="0" y="1235699"/>
              <a:ext cx="4303151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52"/>
            <p:cNvPicPr preferRelativeResize="0"/>
            <p:nvPr/>
          </p:nvPicPr>
          <p:blipFill rotWithShape="1">
            <a:blip r:embed="rId6">
              <a:alphaModFix/>
            </a:blip>
            <a:srcRect b="5428" l="30746" r="60373" t="10672"/>
            <a:stretch/>
          </p:blipFill>
          <p:spPr>
            <a:xfrm>
              <a:off x="2743200" y="1553075"/>
              <a:ext cx="885824" cy="24724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99" name="Google Shape;499;p52"/>
          <p:cNvCxnSpPr/>
          <p:nvPr/>
        </p:nvCxnSpPr>
        <p:spPr>
          <a:xfrm>
            <a:off x="2807700" y="2697263"/>
            <a:ext cx="6064800" cy="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00" name="Google Shape;500;p52"/>
          <p:cNvGrpSpPr/>
          <p:nvPr/>
        </p:nvGrpSpPr>
        <p:grpSpPr>
          <a:xfrm>
            <a:off x="2625169" y="0"/>
            <a:ext cx="6594975" cy="987263"/>
            <a:chOff x="0" y="508000"/>
            <a:chExt cx="8793300" cy="1316350"/>
          </a:xfrm>
        </p:grpSpPr>
        <p:pic>
          <p:nvPicPr>
            <p:cNvPr id="501" name="Google Shape;501;p52"/>
            <p:cNvPicPr preferRelativeResize="0"/>
            <p:nvPr/>
          </p:nvPicPr>
          <p:blipFill rotWithShape="1">
            <a:blip r:embed="rId7">
              <a:alphaModFix/>
            </a:blip>
            <a:srcRect b="80824" l="0" r="0" t="0"/>
            <a:stretch/>
          </p:blipFill>
          <p:spPr>
            <a:xfrm>
              <a:off x="0" y="508000"/>
              <a:ext cx="8793300" cy="1238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5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23622" y="1264025"/>
              <a:ext cx="3686375" cy="5603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03" name="Google Shape;503;p52"/>
          <p:cNvCxnSpPr/>
          <p:nvPr/>
        </p:nvCxnSpPr>
        <p:spPr>
          <a:xfrm>
            <a:off x="3185963" y="2986575"/>
            <a:ext cx="5683200" cy="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52"/>
          <p:cNvSpPr/>
          <p:nvPr/>
        </p:nvSpPr>
        <p:spPr>
          <a:xfrm>
            <a:off x="2807700" y="2713800"/>
            <a:ext cx="6064800" cy="249000"/>
          </a:xfrm>
          <a:prstGeom prst="rect">
            <a:avLst/>
          </a:prstGeom>
          <a:solidFill>
            <a:srgbClr val="FFFFFF">
              <a:alpha val="4134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505" name="Google Shape;505;p52"/>
          <p:cNvCxnSpPr/>
          <p:nvPr/>
        </p:nvCxnSpPr>
        <p:spPr>
          <a:xfrm>
            <a:off x="3178819" y="4689319"/>
            <a:ext cx="5690400" cy="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3"/>
          <p:cNvSpPr/>
          <p:nvPr/>
        </p:nvSpPr>
        <p:spPr>
          <a:xfrm>
            <a:off x="0" y="325"/>
            <a:ext cx="90984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13" name="Google Shape;513;p53"/>
          <p:cNvSpPr txBox="1"/>
          <p:nvPr/>
        </p:nvSpPr>
        <p:spPr>
          <a:xfrm>
            <a:off x="3032550" y="1522889"/>
            <a:ext cx="3033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b="1" sz="3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53"/>
          <p:cNvSpPr txBox="1"/>
          <p:nvPr/>
        </p:nvSpPr>
        <p:spPr>
          <a:xfrm>
            <a:off x="2133600" y="2252125"/>
            <a:ext cx="48312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validación y limpieza</a:t>
            </a:r>
            <a:endParaRPr sz="3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Geográfica</a:t>
            </a:r>
            <a:endParaRPr sz="3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15" name="Google Shape;515;p53"/>
          <p:cNvPicPr preferRelativeResize="0"/>
          <p:nvPr/>
        </p:nvPicPr>
        <p:blipFill rotWithShape="1">
          <a:blip r:embed="rId5">
            <a:alphaModFix/>
          </a:blip>
          <a:srcRect b="26346" l="0" r="0" t="0"/>
          <a:stretch/>
        </p:blipFill>
        <p:spPr>
          <a:xfrm>
            <a:off x="7738150" y="101100"/>
            <a:ext cx="1106802" cy="10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8555" y="665321"/>
            <a:ext cx="3744404" cy="179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88776" y="445406"/>
            <a:ext cx="800850" cy="17981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/>
        </p:nvSpPr>
        <p:spPr>
          <a:xfrm>
            <a:off x="3292212" y="2411682"/>
            <a:ext cx="5536500" cy="1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Mantenga su </a:t>
            </a:r>
            <a:r>
              <a:rPr lang="en"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micrófono en silencio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100"/>
          </a:p>
          <a:p>
            <a:pPr indent="-1397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 usar el </a:t>
            </a:r>
            <a:r>
              <a:rPr lang="en"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chat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sea cortés, amable e inclusivo; este canal estará habilitado para conversar con los demás asistentes.</a:t>
            </a:r>
            <a:endParaRPr sz="1100"/>
          </a:p>
          <a:p>
            <a:pPr indent="-1397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El uso inapropiado del chat, Q&amp;A, o micrófono, puede ser sancionado con la expulsión de la sala.</a:t>
            </a:r>
            <a:endParaRPr sz="1100"/>
          </a:p>
        </p:txBody>
      </p:sp>
      <p:pic>
        <p:nvPicPr>
          <p:cNvPr descr="Chat RTL" id="145" name="Google Shape;145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9327" y="2922552"/>
            <a:ext cx="307479" cy="3074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ófono de radiocomunicación" id="146" name="Google Shape;146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08332" y="2461369"/>
            <a:ext cx="258726" cy="258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granaje único" id="147" name="Google Shape;147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68245" y="3729315"/>
            <a:ext cx="307479" cy="30747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/>
        </p:nvSpPr>
        <p:spPr>
          <a:xfrm>
            <a:off x="129484" y="4043738"/>
            <a:ext cx="30333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NET</a:t>
            </a: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tiqueta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eseña de cliente RTL" id="149" name="Google Shape;149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4657" y="1273157"/>
            <a:ext cx="1890000" cy="18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4"/>
          <p:cNvSpPr/>
          <p:nvPr/>
        </p:nvSpPr>
        <p:spPr>
          <a:xfrm>
            <a:off x="0" y="325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54"/>
          <p:cNvSpPr txBox="1"/>
          <p:nvPr/>
        </p:nvSpPr>
        <p:spPr>
          <a:xfrm>
            <a:off x="-394800" y="3618739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24" name="Google Shape;524;p54"/>
          <p:cNvSpPr txBox="1"/>
          <p:nvPr/>
        </p:nvSpPr>
        <p:spPr>
          <a:xfrm>
            <a:off x="0" y="2995350"/>
            <a:ext cx="25527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Geográficas</a:t>
            </a:r>
            <a:endParaRPr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5" name="Google Shape;52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4529" y="231506"/>
            <a:ext cx="2621000" cy="3383553"/>
          </a:xfrm>
          <a:prstGeom prst="rect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6" name="Google Shape;526;p54"/>
          <p:cNvPicPr preferRelativeResize="0"/>
          <p:nvPr/>
        </p:nvPicPr>
        <p:blipFill rotWithShape="1">
          <a:blip r:embed="rId5">
            <a:alphaModFix/>
          </a:blip>
          <a:srcRect b="5508" l="0" r="0" t="0"/>
          <a:stretch/>
        </p:blipFill>
        <p:spPr>
          <a:xfrm>
            <a:off x="4694693" y="670383"/>
            <a:ext cx="2620999" cy="3253974"/>
          </a:xfrm>
          <a:prstGeom prst="rect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7" name="Google Shape;527;p54"/>
          <p:cNvSpPr txBox="1"/>
          <p:nvPr/>
        </p:nvSpPr>
        <p:spPr>
          <a:xfrm>
            <a:off x="7087181" y="3887250"/>
            <a:ext cx="178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Bloom et al. 2020</a:t>
            </a:r>
            <a:endParaRPr i="1" sz="110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Zermoglio et al. 2020</a:t>
            </a:r>
            <a:endParaRPr i="1" sz="110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Chapman &amp; Wieczorek 2020</a:t>
            </a:r>
            <a:endParaRPr i="1" sz="110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8" name="Google Shape;52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8997" y="1142463"/>
            <a:ext cx="2620993" cy="3253962"/>
          </a:xfrm>
          <a:prstGeom prst="rect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9" name="Google Shape;529;p54"/>
          <p:cNvPicPr preferRelativeResize="0"/>
          <p:nvPr/>
        </p:nvPicPr>
        <p:blipFill rotWithShape="1">
          <a:blip r:embed="rId7">
            <a:alphaModFix/>
          </a:blip>
          <a:srcRect b="26346" l="0" r="0" t="0"/>
          <a:stretch/>
        </p:blipFill>
        <p:spPr>
          <a:xfrm>
            <a:off x="765850" y="1253625"/>
            <a:ext cx="1106802" cy="10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5"/>
          <p:cNvSpPr/>
          <p:nvPr/>
        </p:nvSpPr>
        <p:spPr>
          <a:xfrm>
            <a:off x="0" y="325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5"/>
          <p:cNvSpPr txBox="1"/>
          <p:nvPr/>
        </p:nvSpPr>
        <p:spPr>
          <a:xfrm>
            <a:off x="-394800" y="3618739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38" name="Google Shape;538;p55"/>
          <p:cNvSpPr txBox="1"/>
          <p:nvPr/>
        </p:nvSpPr>
        <p:spPr>
          <a:xfrm>
            <a:off x="0" y="2995350"/>
            <a:ext cx="25527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Geográficas</a:t>
            </a:r>
            <a:endParaRPr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9" name="Google Shape;539;p55"/>
          <p:cNvSpPr/>
          <p:nvPr/>
        </p:nvSpPr>
        <p:spPr>
          <a:xfrm>
            <a:off x="2840269" y="883725"/>
            <a:ext cx="29151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General / Búsqueda de </a:t>
            </a:r>
            <a:r>
              <a:rPr lang="en" sz="1800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localidades</a:t>
            </a:r>
            <a:endParaRPr i="0" sz="1800" u="none" cap="none" strike="noStrike">
              <a:solidFill>
                <a:srgbClr val="EB6B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55"/>
          <p:cNvSpPr/>
          <p:nvPr/>
        </p:nvSpPr>
        <p:spPr>
          <a:xfrm>
            <a:off x="5821088" y="883725"/>
            <a:ext cx="31704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Light"/>
              <a:buChar char="●"/>
            </a:pPr>
            <a:r>
              <a:rPr lang="en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Google Maps</a:t>
            </a:r>
            <a:endParaRPr sz="1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</a:rPr>
              <a:t>https://www.google.com/maps</a:t>
            </a:r>
            <a:endParaRPr sz="1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Light"/>
              <a:buChar char="●"/>
            </a:pPr>
            <a:r>
              <a:rPr lang="en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Google Earth</a:t>
            </a:r>
            <a:endParaRPr sz="1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</a:rPr>
              <a:t>https://earth.google.com/web</a:t>
            </a:r>
            <a:endParaRPr sz="1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Light"/>
              <a:buChar char="●"/>
            </a:pPr>
            <a:r>
              <a:rPr lang="en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OpenStreetMap</a:t>
            </a:r>
            <a:endParaRPr sz="1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https://www.openstreetmap.org</a:t>
            </a:r>
            <a:endParaRPr sz="1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1" name="Google Shape;541;p55"/>
          <p:cNvSpPr/>
          <p:nvPr/>
        </p:nvSpPr>
        <p:spPr>
          <a:xfrm>
            <a:off x="3237956" y="2859656"/>
            <a:ext cx="4912200" cy="14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Videos útiles:</a:t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●"/>
            </a:pPr>
            <a:r>
              <a:rPr lang="en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Uso de funciones básicas de Google Maps </a:t>
            </a:r>
            <a:r>
              <a:rPr lang="en" sz="13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5"/>
              </a:rPr>
              <a:t>https://www.youtube.com/watch?v=j7beDNHEye4&amp;t=87s</a:t>
            </a: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3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●"/>
            </a:pPr>
            <a:r>
              <a:rPr lang="en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Uso de funciones básicas de Google Earth</a:t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6"/>
              </a:rPr>
              <a:t>https://www.youtube.com/watch?v=odI9TuJFT0k</a:t>
            </a: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3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42" name="Google Shape;542;p55"/>
          <p:cNvPicPr preferRelativeResize="0"/>
          <p:nvPr/>
        </p:nvPicPr>
        <p:blipFill rotWithShape="1">
          <a:blip r:embed="rId7">
            <a:alphaModFix/>
          </a:blip>
          <a:srcRect b="26346" l="0" r="0" t="0"/>
          <a:stretch/>
        </p:blipFill>
        <p:spPr>
          <a:xfrm>
            <a:off x="765850" y="1253625"/>
            <a:ext cx="1106802" cy="10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6"/>
          <p:cNvSpPr/>
          <p:nvPr/>
        </p:nvSpPr>
        <p:spPr>
          <a:xfrm>
            <a:off x="0" y="325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56"/>
          <p:cNvSpPr txBox="1"/>
          <p:nvPr/>
        </p:nvSpPr>
        <p:spPr>
          <a:xfrm>
            <a:off x="-394800" y="3618739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51" name="Google Shape;551;p56"/>
          <p:cNvSpPr txBox="1"/>
          <p:nvPr/>
        </p:nvSpPr>
        <p:spPr>
          <a:xfrm>
            <a:off x="0" y="2995350"/>
            <a:ext cx="25527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Geográficas</a:t>
            </a:r>
            <a:endParaRPr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52" name="Google Shape;55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616" y="48600"/>
            <a:ext cx="6002025" cy="344425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6"/>
          <p:cNvSpPr/>
          <p:nvPr/>
        </p:nvSpPr>
        <p:spPr>
          <a:xfrm>
            <a:off x="2701375" y="3895200"/>
            <a:ext cx="36960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Libre y de código abierto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Proyecto colaborativo comunitario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Provee IDs para las localidades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4" name="Google Shape;554;p56"/>
          <p:cNvSpPr/>
          <p:nvPr/>
        </p:nvSpPr>
        <p:spPr>
          <a:xfrm>
            <a:off x="5963400" y="3895200"/>
            <a:ext cx="32568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REST API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 permite guardar los mapas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JOSM measurement plugin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5" name="Google Shape;555;p56"/>
          <p:cNvSpPr txBox="1"/>
          <p:nvPr/>
        </p:nvSpPr>
        <p:spPr>
          <a:xfrm>
            <a:off x="6319745" y="3527020"/>
            <a:ext cx="265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https://www.openstreetmap.org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556" name="Google Shape;556;p56"/>
          <p:cNvPicPr preferRelativeResize="0"/>
          <p:nvPr/>
        </p:nvPicPr>
        <p:blipFill rotWithShape="1">
          <a:blip r:embed="rId6">
            <a:alphaModFix/>
          </a:blip>
          <a:srcRect b="26346" l="0" r="0" t="0"/>
          <a:stretch/>
        </p:blipFill>
        <p:spPr>
          <a:xfrm>
            <a:off x="765850" y="1253625"/>
            <a:ext cx="1106802" cy="10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7"/>
          <p:cNvSpPr/>
          <p:nvPr/>
        </p:nvSpPr>
        <p:spPr>
          <a:xfrm>
            <a:off x="0" y="325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57"/>
          <p:cNvSpPr txBox="1"/>
          <p:nvPr/>
        </p:nvSpPr>
        <p:spPr>
          <a:xfrm>
            <a:off x="-394800" y="3618739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65" name="Google Shape;565;p57"/>
          <p:cNvSpPr txBox="1"/>
          <p:nvPr/>
        </p:nvSpPr>
        <p:spPr>
          <a:xfrm>
            <a:off x="0" y="2995350"/>
            <a:ext cx="25527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Geográficas</a:t>
            </a:r>
            <a:endParaRPr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6" name="Google Shape;566;p57"/>
          <p:cNvSpPr/>
          <p:nvPr/>
        </p:nvSpPr>
        <p:spPr>
          <a:xfrm>
            <a:off x="5957681" y="2911425"/>
            <a:ext cx="2549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BELS Global Gazetteer </a:t>
            </a:r>
            <a:endParaRPr sz="1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of Georeferences</a:t>
            </a:r>
            <a:endParaRPr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7" name="Google Shape;567;p57"/>
          <p:cNvSpPr/>
          <p:nvPr/>
        </p:nvSpPr>
        <p:spPr>
          <a:xfrm>
            <a:off x="2840269" y="2911425"/>
            <a:ext cx="2915100" cy="1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Obtención de </a:t>
            </a:r>
            <a:r>
              <a:rPr lang="en" sz="1800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localidades georreferenciadas</a:t>
            </a:r>
            <a:endParaRPr i="0" sz="1800" u="none" cap="none" strike="noStrike">
              <a:solidFill>
                <a:srgbClr val="EB6B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8" name="Google Shape;568;p57"/>
          <p:cNvSpPr/>
          <p:nvPr/>
        </p:nvSpPr>
        <p:spPr>
          <a:xfrm>
            <a:off x="2840269" y="1036125"/>
            <a:ext cx="29151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General / Búsqueda de </a:t>
            </a:r>
            <a:r>
              <a:rPr lang="en" sz="1800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localidades</a:t>
            </a:r>
            <a:endParaRPr i="0" sz="1800" u="none" cap="none" strike="noStrike">
              <a:solidFill>
                <a:srgbClr val="EB6B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9" name="Google Shape;569;p57"/>
          <p:cNvSpPr/>
          <p:nvPr/>
        </p:nvSpPr>
        <p:spPr>
          <a:xfrm>
            <a:off x="5821088" y="1036125"/>
            <a:ext cx="31704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Light"/>
              <a:buChar char="●"/>
            </a:pPr>
            <a:r>
              <a:rPr lang="en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Google Maps</a:t>
            </a:r>
            <a:endParaRPr sz="1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</a:rPr>
              <a:t>https://www.google.com/maps</a:t>
            </a:r>
            <a:endParaRPr sz="1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Light"/>
              <a:buChar char="●"/>
            </a:pPr>
            <a:r>
              <a:rPr lang="en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Google Earth</a:t>
            </a:r>
            <a:endParaRPr sz="1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</a:rPr>
              <a:t>https://earth.google.com/web</a:t>
            </a:r>
            <a:endParaRPr sz="1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Light"/>
              <a:buChar char="●"/>
            </a:pPr>
            <a:r>
              <a:rPr lang="en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OpenStreetMap</a:t>
            </a:r>
            <a:endParaRPr sz="1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https://www.openstreetmap.org</a:t>
            </a:r>
            <a:endParaRPr sz="1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0" name="Google Shape;570;p57"/>
          <p:cNvSpPr txBox="1"/>
          <p:nvPr/>
        </p:nvSpPr>
        <p:spPr>
          <a:xfrm>
            <a:off x="5890550" y="3538041"/>
            <a:ext cx="32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5"/>
              </a:rPr>
              <a:t>https://localityservice.uc.r.appspot.com</a:t>
            </a:r>
            <a:endParaRPr>
              <a:solidFill>
                <a:schemeClr val="hlink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71" name="Google Shape;571;p57"/>
          <p:cNvPicPr preferRelativeResize="0"/>
          <p:nvPr/>
        </p:nvPicPr>
        <p:blipFill rotWithShape="1">
          <a:blip r:embed="rId6">
            <a:alphaModFix/>
          </a:blip>
          <a:srcRect b="26346" l="0" r="0" t="0"/>
          <a:stretch/>
        </p:blipFill>
        <p:spPr>
          <a:xfrm>
            <a:off x="765850" y="1253625"/>
            <a:ext cx="1106802" cy="10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8"/>
          <p:cNvSpPr/>
          <p:nvPr/>
        </p:nvSpPr>
        <p:spPr>
          <a:xfrm>
            <a:off x="0" y="325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58"/>
          <p:cNvSpPr txBox="1"/>
          <p:nvPr/>
        </p:nvSpPr>
        <p:spPr>
          <a:xfrm>
            <a:off x="-394800" y="3618739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80" name="Google Shape;580;p58"/>
          <p:cNvSpPr txBox="1"/>
          <p:nvPr/>
        </p:nvSpPr>
        <p:spPr>
          <a:xfrm>
            <a:off x="0" y="2995350"/>
            <a:ext cx="25527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Geográficas</a:t>
            </a:r>
            <a:endParaRPr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1" name="Google Shape;58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9824" y="159750"/>
            <a:ext cx="5658375" cy="32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58"/>
          <p:cNvSpPr txBox="1"/>
          <p:nvPr/>
        </p:nvSpPr>
        <p:spPr>
          <a:xfrm>
            <a:off x="5740400" y="2228266"/>
            <a:ext cx="325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https://localityservice.uc.r.appspot.com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83" name="Google Shape;583;p58"/>
          <p:cNvSpPr/>
          <p:nvPr/>
        </p:nvSpPr>
        <p:spPr>
          <a:xfrm>
            <a:off x="2638488" y="3588288"/>
            <a:ext cx="60906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●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Libre y de código abierto 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6"/>
              </a:rPr>
              <a:t>https://github.com/VertNet/bels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Contiene todas las localidades georreferenciadas de GBIF y iDigBio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Permite georreferenciación en masa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API e integración con otros servicios (e.g., GeoLocate) </a:t>
            </a: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(en proceso)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84" name="Google Shape;584;p58"/>
          <p:cNvPicPr preferRelativeResize="0"/>
          <p:nvPr/>
        </p:nvPicPr>
        <p:blipFill rotWithShape="1">
          <a:blip r:embed="rId7">
            <a:alphaModFix/>
          </a:blip>
          <a:srcRect b="26346" l="0" r="0" t="0"/>
          <a:stretch/>
        </p:blipFill>
        <p:spPr>
          <a:xfrm>
            <a:off x="765850" y="1253625"/>
            <a:ext cx="1106802" cy="10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9"/>
          <p:cNvSpPr/>
          <p:nvPr/>
        </p:nvSpPr>
        <p:spPr>
          <a:xfrm>
            <a:off x="0" y="325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59"/>
          <p:cNvSpPr txBox="1"/>
          <p:nvPr/>
        </p:nvSpPr>
        <p:spPr>
          <a:xfrm>
            <a:off x="-394800" y="3618739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93" name="Google Shape;593;p59"/>
          <p:cNvSpPr txBox="1"/>
          <p:nvPr/>
        </p:nvSpPr>
        <p:spPr>
          <a:xfrm>
            <a:off x="0" y="2995350"/>
            <a:ext cx="25527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Geográficas</a:t>
            </a:r>
            <a:endParaRPr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4" name="Google Shape;594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233" y="2766752"/>
            <a:ext cx="1092279" cy="4329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5" name="Google Shape;595;p59"/>
          <p:cNvGrpSpPr/>
          <p:nvPr/>
        </p:nvGrpSpPr>
        <p:grpSpPr>
          <a:xfrm>
            <a:off x="6822670" y="3533935"/>
            <a:ext cx="1163393" cy="617681"/>
            <a:chOff x="5969229" y="1247425"/>
            <a:chExt cx="1413772" cy="692700"/>
          </a:xfrm>
        </p:grpSpPr>
        <p:pic>
          <p:nvPicPr>
            <p:cNvPr descr="QGis_Logo.png" id="596" name="Google Shape;596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69229" y="1247425"/>
              <a:ext cx="659128" cy="69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59"/>
            <p:cNvPicPr preferRelativeResize="0"/>
            <p:nvPr/>
          </p:nvPicPr>
          <p:blipFill rotWithShape="1">
            <a:blip r:embed="rId6">
              <a:alphaModFix/>
            </a:blip>
            <a:srcRect b="26991" l="39907" r="0" t="0"/>
            <a:stretch/>
          </p:blipFill>
          <p:spPr>
            <a:xfrm>
              <a:off x="6638479" y="1468162"/>
              <a:ext cx="744521" cy="3684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8" name="Google Shape;598;p59"/>
          <p:cNvPicPr preferRelativeResize="0"/>
          <p:nvPr/>
        </p:nvPicPr>
        <p:blipFill rotWithShape="1">
          <a:blip r:embed="rId7">
            <a:alphaModFix/>
          </a:blip>
          <a:srcRect b="0" l="20960" r="46086" t="9420"/>
          <a:stretch/>
        </p:blipFill>
        <p:spPr>
          <a:xfrm>
            <a:off x="6286725" y="1188525"/>
            <a:ext cx="1839599" cy="336487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9"/>
          <p:cNvSpPr/>
          <p:nvPr/>
        </p:nvSpPr>
        <p:spPr>
          <a:xfrm>
            <a:off x="2916475" y="3063825"/>
            <a:ext cx="31098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Sistemas de información geográfica</a:t>
            </a:r>
            <a:endParaRPr i="0" sz="18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00" name="Google Shape;600;p59"/>
          <p:cNvSpPr/>
          <p:nvPr/>
        </p:nvSpPr>
        <p:spPr>
          <a:xfrm>
            <a:off x="2916469" y="1188525"/>
            <a:ext cx="29151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Georreferenciación</a:t>
            </a:r>
            <a:endParaRPr i="0" sz="18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01" name="Google Shape;601;p59"/>
          <p:cNvPicPr preferRelativeResize="0"/>
          <p:nvPr/>
        </p:nvPicPr>
        <p:blipFill rotWithShape="1">
          <a:blip r:embed="rId7">
            <a:alphaModFix/>
          </a:blip>
          <a:srcRect b="0" l="53601" r="23975" t="7885"/>
          <a:stretch/>
        </p:blipFill>
        <p:spPr>
          <a:xfrm>
            <a:off x="6580613" y="1525013"/>
            <a:ext cx="1251826" cy="342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9"/>
          <p:cNvPicPr preferRelativeResize="0"/>
          <p:nvPr/>
        </p:nvPicPr>
        <p:blipFill rotWithShape="1">
          <a:blip r:embed="rId8">
            <a:alphaModFix/>
          </a:blip>
          <a:srcRect b="26346" l="0" r="0" t="0"/>
          <a:stretch/>
        </p:blipFill>
        <p:spPr>
          <a:xfrm>
            <a:off x="765850" y="1253625"/>
            <a:ext cx="1106802" cy="10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0"/>
          <p:cNvSpPr/>
          <p:nvPr/>
        </p:nvSpPr>
        <p:spPr>
          <a:xfrm>
            <a:off x="0" y="325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60"/>
          <p:cNvSpPr txBox="1"/>
          <p:nvPr/>
        </p:nvSpPr>
        <p:spPr>
          <a:xfrm>
            <a:off x="-394800" y="3618739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611" name="Google Shape;611;p60"/>
          <p:cNvSpPr txBox="1"/>
          <p:nvPr/>
        </p:nvSpPr>
        <p:spPr>
          <a:xfrm>
            <a:off x="0" y="2995350"/>
            <a:ext cx="25527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Geográficas</a:t>
            </a:r>
            <a:endParaRPr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2" name="Google Shape;612;p60"/>
          <p:cNvSpPr txBox="1"/>
          <p:nvPr/>
        </p:nvSpPr>
        <p:spPr>
          <a:xfrm>
            <a:off x="3173850" y="4308888"/>
            <a:ext cx="475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http://georeferencing.org/georefcalculator/gc.html</a:t>
            </a:r>
            <a:r>
              <a:rPr lang="en" sz="12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12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613" name="Google Shape;61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5901" y="618163"/>
            <a:ext cx="5490600" cy="357421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4" name="Google Shape;614;p60"/>
          <p:cNvPicPr preferRelativeResize="0"/>
          <p:nvPr/>
        </p:nvPicPr>
        <p:blipFill rotWithShape="1">
          <a:blip r:embed="rId6">
            <a:alphaModFix/>
          </a:blip>
          <a:srcRect b="11057" l="10784" r="51481" t="10183"/>
          <a:stretch/>
        </p:blipFill>
        <p:spPr>
          <a:xfrm>
            <a:off x="8463911" y="85164"/>
            <a:ext cx="588895" cy="6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0"/>
          <p:cNvPicPr preferRelativeResize="0"/>
          <p:nvPr/>
        </p:nvPicPr>
        <p:blipFill rotWithShape="1">
          <a:blip r:embed="rId7">
            <a:alphaModFix/>
          </a:blip>
          <a:srcRect b="7768" l="13121" r="13451" t="7514"/>
          <a:stretch/>
        </p:blipFill>
        <p:spPr>
          <a:xfrm>
            <a:off x="8463913" y="804854"/>
            <a:ext cx="588898" cy="535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63906" y="1451560"/>
            <a:ext cx="588906" cy="51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63911" y="2790004"/>
            <a:ext cx="588900" cy="560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63912" y="2081740"/>
            <a:ext cx="596701" cy="596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0"/>
          <p:cNvPicPr preferRelativeResize="0"/>
          <p:nvPr/>
        </p:nvPicPr>
        <p:blipFill rotWithShape="1">
          <a:blip r:embed="rId7">
            <a:alphaModFix/>
          </a:blip>
          <a:srcRect b="7768" l="13121" r="13451" t="7514"/>
          <a:stretch/>
        </p:blipFill>
        <p:spPr>
          <a:xfrm>
            <a:off x="8463911" y="3462006"/>
            <a:ext cx="596700" cy="59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63912" y="4163864"/>
            <a:ext cx="588900" cy="56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0"/>
          <p:cNvPicPr preferRelativeResize="0"/>
          <p:nvPr/>
        </p:nvPicPr>
        <p:blipFill rotWithShape="1">
          <a:blip r:embed="rId12">
            <a:alphaModFix/>
          </a:blip>
          <a:srcRect b="26346" l="0" r="0" t="0"/>
          <a:stretch/>
        </p:blipFill>
        <p:spPr>
          <a:xfrm>
            <a:off x="765850" y="1253625"/>
            <a:ext cx="1106802" cy="10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 rotWithShape="1">
          <a:blip r:embed="rId3">
            <a:alphaModFix amt="34000"/>
          </a:blip>
          <a:tile algn="l" flip="none" tx="0" sx="99997" ty="0" sy="99997"/>
        </a:blip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61"/>
          <p:cNvPicPr preferRelativeResize="0"/>
          <p:nvPr/>
        </p:nvPicPr>
        <p:blipFill rotWithShape="1">
          <a:blip r:embed="rId4">
            <a:alphaModFix/>
          </a:blip>
          <a:srcRect b="0" l="14469" r="48362" t="0"/>
          <a:stretch/>
        </p:blipFill>
        <p:spPr>
          <a:xfrm>
            <a:off x="0" y="0"/>
            <a:ext cx="2548972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61"/>
          <p:cNvSpPr/>
          <p:nvPr/>
        </p:nvSpPr>
        <p:spPr>
          <a:xfrm>
            <a:off x="2548969" y="0"/>
            <a:ext cx="6594900" cy="5143500"/>
          </a:xfrm>
          <a:prstGeom prst="rect">
            <a:avLst/>
          </a:prstGeom>
          <a:solidFill>
            <a:srgbClr val="FFFFFF">
              <a:alpha val="4134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628" name="Google Shape;62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5050" y="58675"/>
            <a:ext cx="5422825" cy="382244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1"/>
          <p:cNvSpPr txBox="1"/>
          <p:nvPr/>
        </p:nvSpPr>
        <p:spPr>
          <a:xfrm>
            <a:off x="3078044" y="3908569"/>
            <a:ext cx="600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https://www.geo-locate.org</a:t>
            </a:r>
            <a:r>
              <a:rPr lang="en" sz="2000"/>
              <a:t> </a:t>
            </a:r>
            <a:endParaRPr sz="2000"/>
          </a:p>
        </p:txBody>
      </p:sp>
      <p:sp>
        <p:nvSpPr>
          <p:cNvPr id="630" name="Google Shape;630;p61"/>
          <p:cNvSpPr txBox="1"/>
          <p:nvPr/>
        </p:nvSpPr>
        <p:spPr>
          <a:xfrm>
            <a:off x="43725" y="4843350"/>
            <a:ext cx="130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Paula Zermoglio, CC0</a:t>
            </a:r>
            <a:endParaRPr i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61"/>
          <p:cNvSpPr/>
          <p:nvPr/>
        </p:nvSpPr>
        <p:spPr>
          <a:xfrm>
            <a:off x="2929975" y="4352391"/>
            <a:ext cx="343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Libre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Incorporado a Specify y Symbiota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2" name="Google Shape;632;p61"/>
          <p:cNvSpPr/>
          <p:nvPr/>
        </p:nvSpPr>
        <p:spPr>
          <a:xfrm>
            <a:off x="6115800" y="4352400"/>
            <a:ext cx="28923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Permite georreferenciación: 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en masa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colaborativa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2"/>
          <p:cNvSpPr/>
          <p:nvPr/>
        </p:nvSpPr>
        <p:spPr>
          <a:xfrm>
            <a:off x="0" y="325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62"/>
          <p:cNvSpPr txBox="1"/>
          <p:nvPr/>
        </p:nvSpPr>
        <p:spPr>
          <a:xfrm>
            <a:off x="-394800" y="3618739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641" name="Google Shape;641;p62"/>
          <p:cNvSpPr txBox="1"/>
          <p:nvPr/>
        </p:nvSpPr>
        <p:spPr>
          <a:xfrm>
            <a:off x="0" y="2995350"/>
            <a:ext cx="25527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Geográficas</a:t>
            </a:r>
            <a:endParaRPr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42" name="Google Shape;642;p62"/>
          <p:cNvGrpSpPr/>
          <p:nvPr/>
        </p:nvGrpSpPr>
        <p:grpSpPr>
          <a:xfrm>
            <a:off x="2113270" y="335"/>
            <a:ext cx="1163393" cy="617681"/>
            <a:chOff x="5969229" y="1247425"/>
            <a:chExt cx="1413772" cy="692700"/>
          </a:xfrm>
        </p:grpSpPr>
        <p:pic>
          <p:nvPicPr>
            <p:cNvPr descr="QGis_Logo.png" id="643" name="Google Shape;643;p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69229" y="1247425"/>
              <a:ext cx="659128" cy="69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62"/>
            <p:cNvPicPr preferRelativeResize="0"/>
            <p:nvPr/>
          </p:nvPicPr>
          <p:blipFill rotWithShape="1">
            <a:blip r:embed="rId6">
              <a:alphaModFix/>
            </a:blip>
            <a:srcRect b="26991" l="39907" r="0" t="0"/>
            <a:stretch/>
          </p:blipFill>
          <p:spPr>
            <a:xfrm>
              <a:off x="6638479" y="1468162"/>
              <a:ext cx="744521" cy="3684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5" name="Google Shape;645;p62"/>
          <p:cNvPicPr preferRelativeResize="0"/>
          <p:nvPr/>
        </p:nvPicPr>
        <p:blipFill rotWithShape="1">
          <a:blip r:embed="rId7">
            <a:alphaModFix/>
          </a:blip>
          <a:srcRect b="26346" l="0" r="0" t="0"/>
          <a:stretch/>
        </p:blipFill>
        <p:spPr>
          <a:xfrm>
            <a:off x="765850" y="1253625"/>
            <a:ext cx="1106802" cy="10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81400" y="551900"/>
            <a:ext cx="5859287" cy="40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62"/>
          <p:cNvSpPr txBox="1"/>
          <p:nvPr/>
        </p:nvSpPr>
        <p:spPr>
          <a:xfrm>
            <a:off x="2714625" y="4456125"/>
            <a:ext cx="435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Thin"/>
                <a:ea typeface="Roboto Thin"/>
                <a:cs typeface="Roboto Thin"/>
                <a:sym typeface="Roboto Thin"/>
              </a:rPr>
              <a:t>https://biodiversidad.co/formacion/laboratorios/QGIS</a:t>
            </a:r>
            <a:endParaRPr sz="1100"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3"/>
          <p:cNvSpPr/>
          <p:nvPr/>
        </p:nvSpPr>
        <p:spPr>
          <a:xfrm>
            <a:off x="0" y="325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63"/>
          <p:cNvSpPr txBox="1"/>
          <p:nvPr/>
        </p:nvSpPr>
        <p:spPr>
          <a:xfrm>
            <a:off x="-394800" y="3618739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656" name="Google Shape;656;p63"/>
          <p:cNvSpPr txBox="1"/>
          <p:nvPr/>
        </p:nvSpPr>
        <p:spPr>
          <a:xfrm>
            <a:off x="0" y="2995350"/>
            <a:ext cx="25527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Geográficas</a:t>
            </a:r>
            <a:endParaRPr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57" name="Google Shape;657;p63"/>
          <p:cNvGrpSpPr/>
          <p:nvPr/>
        </p:nvGrpSpPr>
        <p:grpSpPr>
          <a:xfrm>
            <a:off x="2113270" y="335"/>
            <a:ext cx="1163393" cy="617681"/>
            <a:chOff x="5969229" y="1247425"/>
            <a:chExt cx="1413772" cy="692700"/>
          </a:xfrm>
        </p:grpSpPr>
        <p:pic>
          <p:nvPicPr>
            <p:cNvPr descr="QGis_Logo.png" id="658" name="Google Shape;658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69229" y="1247425"/>
              <a:ext cx="659128" cy="69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63"/>
            <p:cNvPicPr preferRelativeResize="0"/>
            <p:nvPr/>
          </p:nvPicPr>
          <p:blipFill rotWithShape="1">
            <a:blip r:embed="rId5">
              <a:alphaModFix/>
            </a:blip>
            <a:srcRect b="26991" l="39907" r="0" t="0"/>
            <a:stretch/>
          </p:blipFill>
          <p:spPr>
            <a:xfrm>
              <a:off x="6638479" y="1468162"/>
              <a:ext cx="744521" cy="3684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0" name="Google Shape;660;p63"/>
          <p:cNvPicPr preferRelativeResize="0"/>
          <p:nvPr/>
        </p:nvPicPr>
        <p:blipFill rotWithShape="1">
          <a:blip r:embed="rId6">
            <a:alphaModFix/>
          </a:blip>
          <a:srcRect b="26346" l="0" r="0" t="0"/>
          <a:stretch/>
        </p:blipFill>
        <p:spPr>
          <a:xfrm>
            <a:off x="765850" y="1253625"/>
            <a:ext cx="1106802" cy="10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3350" y="1541325"/>
            <a:ext cx="6152348" cy="299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62350" y="618026"/>
            <a:ext cx="3447974" cy="29959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peta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719" y="2439532"/>
            <a:ext cx="308827" cy="30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8555" y="665321"/>
            <a:ext cx="3744404" cy="179321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129484" y="4043738"/>
            <a:ext cx="30333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NET</a:t>
            </a:r>
            <a:r>
              <a:rPr b="0" i="0" lang="en" sz="40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tiqueta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8776" y="445406"/>
            <a:ext cx="800850" cy="17981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/>
        </p:nvSpPr>
        <p:spPr>
          <a:xfrm>
            <a:off x="3292212" y="2411682"/>
            <a:ext cx="55365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la función de </a:t>
            </a:r>
            <a:r>
              <a:rPr lang="en"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Preguntas y respuestas (Q&amp;A) 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para dejar sus comentarios y preguntas a lo largo de la presentación.</a:t>
            </a:r>
            <a:endParaRPr sz="1100"/>
          </a:p>
          <a:p>
            <a:pPr indent="-1397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 finalizar la charla, use la función </a:t>
            </a:r>
            <a:r>
              <a:rPr lang="en"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Levantar la mano 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para realizar sus preguntas al ponente.</a:t>
            </a:r>
            <a:endParaRPr sz="1100"/>
          </a:p>
          <a:p>
            <a:pPr indent="-1397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Evite hacer sus preguntas en el canal del chat.</a:t>
            </a: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descr="Carpeta" id="162" name="Google Shape;162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27941" y="2451896"/>
            <a:ext cx="308827" cy="30882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3194954" y="2509580"/>
            <a:ext cx="180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endParaRPr sz="1100"/>
          </a:p>
        </p:txBody>
      </p:sp>
      <p:pic>
        <p:nvPicPr>
          <p:cNvPr descr="Mano levantada" id="164" name="Google Shape;164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73161" y="3132680"/>
            <a:ext cx="312833" cy="312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t RTL" id="165" name="Google Shape;165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5574" y="3945229"/>
            <a:ext cx="307479" cy="307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8"/>
          <p:cNvCxnSpPr/>
          <p:nvPr/>
        </p:nvCxnSpPr>
        <p:spPr>
          <a:xfrm flipH="1">
            <a:off x="3145768" y="3945229"/>
            <a:ext cx="291000" cy="29130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Reseña de cliente RTL" id="167" name="Google Shape;167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4657" y="1273157"/>
            <a:ext cx="1890000" cy="18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4"/>
          <p:cNvSpPr/>
          <p:nvPr/>
        </p:nvSpPr>
        <p:spPr>
          <a:xfrm>
            <a:off x="0" y="325"/>
            <a:ext cx="90984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670" name="Google Shape;670;p64"/>
          <p:cNvSpPr txBox="1"/>
          <p:nvPr/>
        </p:nvSpPr>
        <p:spPr>
          <a:xfrm>
            <a:off x="3032550" y="1522889"/>
            <a:ext cx="3033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b="1" sz="3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64"/>
          <p:cNvSpPr txBox="1"/>
          <p:nvPr/>
        </p:nvSpPr>
        <p:spPr>
          <a:xfrm>
            <a:off x="2156400" y="2252125"/>
            <a:ext cx="48312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validación y limpieza </a:t>
            </a:r>
            <a:endParaRPr sz="3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Taxonómica</a:t>
            </a:r>
            <a:endParaRPr sz="3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2" name="Google Shape;672;p64"/>
          <p:cNvPicPr preferRelativeResize="0"/>
          <p:nvPr/>
        </p:nvPicPr>
        <p:blipFill rotWithShape="1">
          <a:blip r:embed="rId5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5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65"/>
          <p:cNvSpPr txBox="1"/>
          <p:nvPr/>
        </p:nvSpPr>
        <p:spPr>
          <a:xfrm>
            <a:off x="6558450" y="3738402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681" name="Google Shape;681;p65"/>
          <p:cNvSpPr txBox="1"/>
          <p:nvPr/>
        </p:nvSpPr>
        <p:spPr>
          <a:xfrm>
            <a:off x="6505500" y="3128700"/>
            <a:ext cx="2552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Taxonómicas</a:t>
            </a:r>
            <a:endParaRPr sz="3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2" name="Google Shape;682;p65"/>
          <p:cNvSpPr/>
          <p:nvPr/>
        </p:nvSpPr>
        <p:spPr>
          <a:xfrm>
            <a:off x="249469" y="493200"/>
            <a:ext cx="29151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Clasificaciones / Listas</a:t>
            </a:r>
            <a:endParaRPr i="0" sz="1800" u="none" cap="none" strike="noStrike">
              <a:solidFill>
                <a:srgbClr val="EB6B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3" name="Google Shape;683;p65"/>
          <p:cNvSpPr/>
          <p:nvPr/>
        </p:nvSpPr>
        <p:spPr>
          <a:xfrm>
            <a:off x="249475" y="2455800"/>
            <a:ext cx="43701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Resolución de nombres científicos</a:t>
            </a:r>
            <a:endParaRPr i="0" sz="1800" u="none" cap="none" strike="noStrike">
              <a:solidFill>
                <a:srgbClr val="EB6B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4" name="Google Shape;684;p65"/>
          <p:cNvSpPr/>
          <p:nvPr/>
        </p:nvSpPr>
        <p:spPr>
          <a:xfrm>
            <a:off x="2544994" y="991425"/>
            <a:ext cx="29151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Thin"/>
              <a:buChar char="●"/>
            </a:pPr>
            <a:r>
              <a:rPr lang="en" sz="1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Catalog of Life</a:t>
            </a:r>
            <a:endParaRPr sz="18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Thin"/>
              <a:buChar char="●"/>
            </a:pPr>
            <a:r>
              <a:rPr lang="en" sz="1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Listas de referencia</a:t>
            </a:r>
            <a:endParaRPr sz="18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Thin"/>
              <a:buChar char="●"/>
            </a:pPr>
            <a:r>
              <a:rPr lang="en" sz="1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Árbol taxonómico GBIF</a:t>
            </a:r>
            <a:endParaRPr sz="18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685" name="Google Shape;685;p65"/>
          <p:cNvSpPr/>
          <p:nvPr/>
        </p:nvSpPr>
        <p:spPr>
          <a:xfrm>
            <a:off x="2468794" y="3065388"/>
            <a:ext cx="29151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Thin"/>
              <a:buChar char="●"/>
            </a:pPr>
            <a:r>
              <a:rPr lang="en" sz="1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Species Matching</a:t>
            </a:r>
            <a:endParaRPr sz="18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Thin"/>
              <a:buChar char="●"/>
            </a:pPr>
            <a:r>
              <a:t/>
            </a:r>
            <a:endParaRPr sz="18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Thin"/>
              <a:buChar char="●"/>
            </a:pPr>
            <a:r>
              <a:rPr lang="en" sz="1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WoRMS</a:t>
            </a:r>
            <a:endParaRPr sz="18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Thin"/>
              <a:buChar char="●"/>
            </a:pPr>
            <a:r>
              <a:rPr lang="en" sz="1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TNRS</a:t>
            </a:r>
            <a:endParaRPr sz="18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Thin"/>
              <a:buChar char="●"/>
            </a:pPr>
            <a:r>
              <a:rPr lang="en" sz="1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Global Names Resolver</a:t>
            </a:r>
            <a:endParaRPr sz="18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686" name="Google Shape;686;p65"/>
          <p:cNvPicPr preferRelativeResize="0"/>
          <p:nvPr/>
        </p:nvPicPr>
        <p:blipFill rotWithShape="1">
          <a:blip r:embed="rId4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6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66"/>
          <p:cNvSpPr txBox="1"/>
          <p:nvPr/>
        </p:nvSpPr>
        <p:spPr>
          <a:xfrm>
            <a:off x="6558450" y="3738402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695" name="Google Shape;695;p66"/>
          <p:cNvSpPr txBox="1"/>
          <p:nvPr/>
        </p:nvSpPr>
        <p:spPr>
          <a:xfrm>
            <a:off x="6505500" y="3128700"/>
            <a:ext cx="2552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Taxonómicas</a:t>
            </a:r>
            <a:endParaRPr sz="3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96" name="Google Shape;696;p66"/>
          <p:cNvPicPr preferRelativeResize="0"/>
          <p:nvPr/>
        </p:nvPicPr>
        <p:blipFill rotWithShape="1">
          <a:blip r:embed="rId4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669" y="-6281"/>
            <a:ext cx="5892732" cy="442137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6"/>
          <p:cNvSpPr txBox="1"/>
          <p:nvPr/>
        </p:nvSpPr>
        <p:spPr>
          <a:xfrm>
            <a:off x="180975" y="4409069"/>
            <a:ext cx="600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uFill>
                  <a:noFill/>
                </a:uFill>
                <a:latin typeface="Roboto Thin"/>
                <a:ea typeface="Roboto Thin"/>
                <a:cs typeface="Roboto Thin"/>
                <a:sym typeface="Roboto Thi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https://www.catalogueoflife.org</a:t>
            </a:r>
            <a:r>
              <a:rPr lang="en" sz="13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13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67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67"/>
          <p:cNvSpPr txBox="1"/>
          <p:nvPr/>
        </p:nvSpPr>
        <p:spPr>
          <a:xfrm>
            <a:off x="6558450" y="3738402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707" name="Google Shape;707;p67"/>
          <p:cNvSpPr txBox="1"/>
          <p:nvPr/>
        </p:nvSpPr>
        <p:spPr>
          <a:xfrm>
            <a:off x="6505500" y="3128700"/>
            <a:ext cx="2552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Taxonómicas</a:t>
            </a:r>
            <a:endParaRPr sz="3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08" name="Google Shape;7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69" y="-6281"/>
            <a:ext cx="5892732" cy="44213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9" name="Google Shape;709;p67"/>
          <p:cNvGrpSpPr/>
          <p:nvPr/>
        </p:nvGrpSpPr>
        <p:grpSpPr>
          <a:xfrm>
            <a:off x="548225" y="563725"/>
            <a:ext cx="5813012" cy="3363925"/>
            <a:chOff x="758725" y="1020625"/>
            <a:chExt cx="5813012" cy="3363925"/>
          </a:xfrm>
        </p:grpSpPr>
        <p:grpSp>
          <p:nvGrpSpPr>
            <p:cNvPr id="710" name="Google Shape;710;p67"/>
            <p:cNvGrpSpPr/>
            <p:nvPr/>
          </p:nvGrpSpPr>
          <p:grpSpPr>
            <a:xfrm>
              <a:off x="758725" y="1020625"/>
              <a:ext cx="5813012" cy="3363800"/>
              <a:chOff x="758725" y="1020625"/>
              <a:chExt cx="5813012" cy="3363800"/>
            </a:xfrm>
          </p:grpSpPr>
          <p:pic>
            <p:nvPicPr>
              <p:cNvPr id="711" name="Google Shape;711;p67"/>
              <p:cNvPicPr preferRelativeResize="0"/>
              <p:nvPr/>
            </p:nvPicPr>
            <p:blipFill rotWithShape="1">
              <a:blip r:embed="rId5">
                <a:alphaModFix/>
              </a:blip>
              <a:srcRect b="20051" l="0" r="3128" t="0"/>
              <a:stretch/>
            </p:blipFill>
            <p:spPr>
              <a:xfrm>
                <a:off x="758725" y="1020625"/>
                <a:ext cx="5653800" cy="260535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712" name="Google Shape;712;p6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82013" y="3545400"/>
                <a:ext cx="5789725" cy="839025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713" name="Google Shape;713;p67"/>
            <p:cNvSpPr/>
            <p:nvPr/>
          </p:nvSpPr>
          <p:spPr>
            <a:xfrm>
              <a:off x="765475" y="1020650"/>
              <a:ext cx="5653800" cy="3363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4" name="Google Shape;714;p67"/>
          <p:cNvPicPr preferRelativeResize="0"/>
          <p:nvPr/>
        </p:nvPicPr>
        <p:blipFill rotWithShape="1">
          <a:blip r:embed="rId7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67"/>
          <p:cNvSpPr txBox="1"/>
          <p:nvPr/>
        </p:nvSpPr>
        <p:spPr>
          <a:xfrm>
            <a:off x="180975" y="4409069"/>
            <a:ext cx="600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uFill>
                  <a:noFill/>
                </a:uFill>
                <a:latin typeface="Roboto Thin"/>
                <a:ea typeface="Roboto Thin"/>
                <a:cs typeface="Roboto Thin"/>
                <a:sym typeface="Roboto Thi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https://www.catalogueoflife.org</a:t>
            </a:r>
            <a:r>
              <a:rPr lang="en" sz="13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13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8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68"/>
          <p:cNvSpPr txBox="1"/>
          <p:nvPr/>
        </p:nvSpPr>
        <p:spPr>
          <a:xfrm>
            <a:off x="6558450" y="3738402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723" name="Google Shape;723;p68"/>
          <p:cNvSpPr txBox="1"/>
          <p:nvPr/>
        </p:nvSpPr>
        <p:spPr>
          <a:xfrm>
            <a:off x="6505500" y="3128700"/>
            <a:ext cx="2552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Taxonómicas</a:t>
            </a:r>
            <a:endParaRPr sz="3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24" name="Google Shape;72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69" y="-6281"/>
            <a:ext cx="5892732" cy="44213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6" name="Google Shape;726;p68"/>
          <p:cNvGrpSpPr/>
          <p:nvPr/>
        </p:nvGrpSpPr>
        <p:grpSpPr>
          <a:xfrm>
            <a:off x="548225" y="563725"/>
            <a:ext cx="5813012" cy="3363925"/>
            <a:chOff x="758725" y="1020625"/>
            <a:chExt cx="5813012" cy="3363925"/>
          </a:xfrm>
        </p:grpSpPr>
        <p:grpSp>
          <p:nvGrpSpPr>
            <p:cNvPr id="727" name="Google Shape;727;p68"/>
            <p:cNvGrpSpPr/>
            <p:nvPr/>
          </p:nvGrpSpPr>
          <p:grpSpPr>
            <a:xfrm>
              <a:off x="758725" y="1020625"/>
              <a:ext cx="5813012" cy="3363800"/>
              <a:chOff x="758725" y="1020625"/>
              <a:chExt cx="5813012" cy="3363800"/>
            </a:xfrm>
          </p:grpSpPr>
          <p:pic>
            <p:nvPicPr>
              <p:cNvPr id="728" name="Google Shape;728;p68"/>
              <p:cNvPicPr preferRelativeResize="0"/>
              <p:nvPr/>
            </p:nvPicPr>
            <p:blipFill rotWithShape="1">
              <a:blip r:embed="rId5">
                <a:alphaModFix/>
              </a:blip>
              <a:srcRect b="20051" l="0" r="3128" t="0"/>
              <a:stretch/>
            </p:blipFill>
            <p:spPr>
              <a:xfrm>
                <a:off x="758725" y="1020625"/>
                <a:ext cx="5653800" cy="260535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729" name="Google Shape;729;p6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82013" y="3545400"/>
                <a:ext cx="5789725" cy="839025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730" name="Google Shape;730;p68"/>
            <p:cNvSpPr/>
            <p:nvPr/>
          </p:nvSpPr>
          <p:spPr>
            <a:xfrm>
              <a:off x="765475" y="1020650"/>
              <a:ext cx="5653800" cy="3363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" name="Google Shape;731;p68"/>
          <p:cNvGrpSpPr/>
          <p:nvPr/>
        </p:nvGrpSpPr>
        <p:grpSpPr>
          <a:xfrm>
            <a:off x="1977557" y="3114475"/>
            <a:ext cx="4383658" cy="1272625"/>
            <a:chOff x="3525175" y="3141700"/>
            <a:chExt cx="4465375" cy="1272625"/>
          </a:xfrm>
        </p:grpSpPr>
        <p:pic>
          <p:nvPicPr>
            <p:cNvPr id="732" name="Google Shape;732;p68"/>
            <p:cNvPicPr preferRelativeResize="0"/>
            <p:nvPr/>
          </p:nvPicPr>
          <p:blipFill rotWithShape="1">
            <a:blip r:embed="rId7">
              <a:alphaModFix/>
            </a:blip>
            <a:srcRect b="0" l="0" r="15945" t="0"/>
            <a:stretch/>
          </p:blipFill>
          <p:spPr>
            <a:xfrm>
              <a:off x="3525175" y="3141700"/>
              <a:ext cx="4465375" cy="1272625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33" name="Google Shape;733;p68"/>
            <p:cNvPicPr preferRelativeResize="0"/>
            <p:nvPr/>
          </p:nvPicPr>
          <p:blipFill rotWithShape="1">
            <a:blip r:embed="rId7">
              <a:alphaModFix/>
            </a:blip>
            <a:srcRect b="57037" l="88011" r="0" t="0"/>
            <a:stretch/>
          </p:blipFill>
          <p:spPr>
            <a:xfrm>
              <a:off x="7292200" y="3200075"/>
              <a:ext cx="636875" cy="54675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734" name="Google Shape;734;p68"/>
          <p:cNvPicPr preferRelativeResize="0"/>
          <p:nvPr/>
        </p:nvPicPr>
        <p:blipFill rotWithShape="1">
          <a:blip r:embed="rId8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68"/>
          <p:cNvSpPr txBox="1"/>
          <p:nvPr/>
        </p:nvSpPr>
        <p:spPr>
          <a:xfrm>
            <a:off x="180975" y="4409069"/>
            <a:ext cx="600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uFill>
                  <a:noFill/>
                </a:uFill>
                <a:latin typeface="Roboto Thin"/>
                <a:ea typeface="Roboto Thin"/>
                <a:cs typeface="Roboto Thin"/>
                <a:sym typeface="Roboto Thi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https://www.catalogueoflife.org</a:t>
            </a:r>
            <a:r>
              <a:rPr lang="en" sz="13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13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9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69"/>
          <p:cNvSpPr txBox="1"/>
          <p:nvPr/>
        </p:nvSpPr>
        <p:spPr>
          <a:xfrm>
            <a:off x="6558450" y="3738402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743" name="Google Shape;743;p69"/>
          <p:cNvSpPr txBox="1"/>
          <p:nvPr/>
        </p:nvSpPr>
        <p:spPr>
          <a:xfrm>
            <a:off x="6505500" y="3128700"/>
            <a:ext cx="2552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Taxonómicas</a:t>
            </a:r>
            <a:endParaRPr sz="3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44" name="Google Shape;74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69"/>
          <p:cNvSpPr txBox="1"/>
          <p:nvPr/>
        </p:nvSpPr>
        <p:spPr>
          <a:xfrm>
            <a:off x="120950" y="4289631"/>
            <a:ext cx="600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r>
              <a:rPr lang="en" sz="1500">
                <a:solidFill>
                  <a:schemeClr val="dk1"/>
                </a:solidFill>
                <a:uFill>
                  <a:noFill/>
                </a:uFill>
                <a:latin typeface="Roboto Thin"/>
                <a:ea typeface="Roboto Thin"/>
                <a:cs typeface="Roboto Thin"/>
                <a:sym typeface="Roboto Th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https://doi.org/10.15468/39omei</a:t>
            </a:r>
            <a:r>
              <a:rPr lang="en" sz="15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15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746" name="Google Shape;746;p69"/>
          <p:cNvPicPr preferRelativeResize="0"/>
          <p:nvPr/>
        </p:nvPicPr>
        <p:blipFill rotWithShape="1">
          <a:blip r:embed="rId5">
            <a:alphaModFix/>
          </a:blip>
          <a:srcRect b="15469" l="0" r="0" t="504"/>
          <a:stretch/>
        </p:blipFill>
        <p:spPr>
          <a:xfrm>
            <a:off x="187625" y="322625"/>
            <a:ext cx="6240651" cy="37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9"/>
          <p:cNvPicPr preferRelativeResize="0"/>
          <p:nvPr/>
        </p:nvPicPr>
        <p:blipFill rotWithShape="1">
          <a:blip r:embed="rId6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0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70"/>
          <p:cNvSpPr txBox="1"/>
          <p:nvPr/>
        </p:nvSpPr>
        <p:spPr>
          <a:xfrm>
            <a:off x="6558450" y="3738402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755" name="Google Shape;755;p70"/>
          <p:cNvSpPr txBox="1"/>
          <p:nvPr/>
        </p:nvSpPr>
        <p:spPr>
          <a:xfrm>
            <a:off x="6505500" y="3128700"/>
            <a:ext cx="2552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Taxonómicas</a:t>
            </a:r>
            <a:endParaRPr sz="3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56" name="Google Shape;75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75" y="255000"/>
            <a:ext cx="5886999" cy="398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3370" y="80948"/>
            <a:ext cx="532127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70"/>
          <p:cNvPicPr preferRelativeResize="0"/>
          <p:nvPr/>
        </p:nvPicPr>
        <p:blipFill rotWithShape="1">
          <a:blip r:embed="rId6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70"/>
          <p:cNvSpPr txBox="1"/>
          <p:nvPr/>
        </p:nvSpPr>
        <p:spPr>
          <a:xfrm>
            <a:off x="120950" y="4289631"/>
            <a:ext cx="600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r>
              <a:rPr lang="en" sz="1500">
                <a:solidFill>
                  <a:schemeClr val="dk1"/>
                </a:solidFill>
                <a:uFill>
                  <a:noFill/>
                </a:uFill>
                <a:latin typeface="Roboto Thin"/>
                <a:ea typeface="Roboto Thin"/>
                <a:cs typeface="Roboto Thin"/>
                <a:sym typeface="Roboto Thi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https://doi.org/10.15468/39omei</a:t>
            </a:r>
            <a:r>
              <a:rPr lang="en" sz="15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15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1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71"/>
          <p:cNvSpPr txBox="1"/>
          <p:nvPr/>
        </p:nvSpPr>
        <p:spPr>
          <a:xfrm>
            <a:off x="6558450" y="3738402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768" name="Google Shape;768;p71"/>
          <p:cNvSpPr txBox="1"/>
          <p:nvPr/>
        </p:nvSpPr>
        <p:spPr>
          <a:xfrm>
            <a:off x="6505500" y="3128700"/>
            <a:ext cx="2552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Taxonómicas</a:t>
            </a:r>
            <a:endParaRPr sz="3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9" name="Google Shape;76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71"/>
          <p:cNvPicPr preferRelativeResize="0"/>
          <p:nvPr/>
        </p:nvPicPr>
        <p:blipFill rotWithShape="1">
          <a:blip r:embed="rId4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3800" y="1138925"/>
            <a:ext cx="2964550" cy="22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71"/>
          <p:cNvSpPr txBox="1"/>
          <p:nvPr/>
        </p:nvSpPr>
        <p:spPr>
          <a:xfrm>
            <a:off x="120950" y="4348206"/>
            <a:ext cx="600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Roboto Thin"/>
                <a:ea typeface="Roboto Thin"/>
                <a:cs typeface="Roboto Thin"/>
                <a:sym typeface="Roboto Thi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https://doi.org/10.15468/39omei</a:t>
            </a:r>
            <a:endParaRPr sz="9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https://data-blog.gbif.org/post/gbif-backbone-taxonomy/</a:t>
            </a:r>
            <a:r>
              <a:rPr lang="en" sz="9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9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773" name="Google Shape;773;p71"/>
          <p:cNvSpPr txBox="1"/>
          <p:nvPr/>
        </p:nvSpPr>
        <p:spPr>
          <a:xfrm>
            <a:off x="120950" y="381000"/>
            <a:ext cx="36066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300">
                <a:latin typeface="Roboto Thin"/>
                <a:ea typeface="Roboto Thin"/>
                <a:cs typeface="Roboto Thin"/>
                <a:sym typeface="Roboto Thin"/>
              </a:rPr>
              <a:t>El árbol taxonómico se construye a partir de otras listas de especies. Estas incluyen:</a:t>
            </a:r>
            <a:endParaRPr sz="1300">
              <a:latin typeface="Roboto Thin"/>
              <a:ea typeface="Roboto Thin"/>
              <a:cs typeface="Roboto Thin"/>
              <a:sym typeface="Roboto Thin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Thin"/>
              <a:buChar char="●"/>
            </a:pPr>
            <a:r>
              <a:rPr lang="en" sz="1300">
                <a:latin typeface="Roboto Thin"/>
                <a:ea typeface="Roboto Thin"/>
                <a:cs typeface="Roboto Thin"/>
                <a:sym typeface="Roboto Thin"/>
              </a:rPr>
              <a:t>55 listas de autoridades taxonómicas</a:t>
            </a:r>
            <a:endParaRPr sz="1300">
              <a:latin typeface="Roboto Thin"/>
              <a:ea typeface="Roboto Thin"/>
              <a:cs typeface="Roboto Thin"/>
              <a:sym typeface="Roboto Thin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Thin"/>
              <a:buChar char="●"/>
            </a:pPr>
            <a:r>
              <a:rPr lang="en" sz="1300">
                <a:latin typeface="Roboto Thin"/>
                <a:ea typeface="Roboto Thin"/>
                <a:cs typeface="Roboto Thin"/>
                <a:sym typeface="Roboto Thin"/>
              </a:rPr>
              <a:t>Li</a:t>
            </a:r>
            <a:r>
              <a:rPr lang="en" sz="1300">
                <a:latin typeface="Roboto Thin"/>
                <a:ea typeface="Roboto Thin"/>
                <a:cs typeface="Roboto Thin"/>
                <a:sym typeface="Roboto Thin"/>
              </a:rPr>
              <a:t>sta de especies generada a partir de los especímenes tipo compartidos en GBIF,</a:t>
            </a:r>
            <a:endParaRPr sz="1300">
              <a:latin typeface="Roboto Thin"/>
              <a:ea typeface="Roboto Thin"/>
              <a:cs typeface="Roboto Thin"/>
              <a:sym typeface="Roboto Thin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Thin"/>
              <a:buChar char="●"/>
            </a:pPr>
            <a:r>
              <a:rPr lang="en" sz="1300">
                <a:latin typeface="Roboto Thin"/>
                <a:ea typeface="Roboto Thin"/>
                <a:cs typeface="Roboto Thin"/>
                <a:sym typeface="Roboto Thin"/>
              </a:rPr>
              <a:t>Unidades Taxonómicas Operativas (OTUs): iBOL índice de código de barras y UNITE identificadores de hipótesis de especies</a:t>
            </a:r>
            <a:endParaRPr sz="1300">
              <a:latin typeface="Roboto Thin"/>
              <a:ea typeface="Roboto Thin"/>
              <a:cs typeface="Roboto Thin"/>
              <a:sym typeface="Roboto Thin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 Thin"/>
              <a:buChar char="●"/>
            </a:pPr>
            <a:r>
              <a:rPr lang="en" sz="1300">
                <a:latin typeface="Roboto Thin"/>
                <a:ea typeface="Roboto Thin"/>
                <a:cs typeface="Roboto Thin"/>
                <a:sym typeface="Roboto Thin"/>
              </a:rPr>
              <a:t>Cualquier lista de especies compartida por PLAZI.org en GBIF</a:t>
            </a:r>
            <a:br>
              <a:rPr lang="en" sz="1100">
                <a:latin typeface="Roboto Thin"/>
                <a:ea typeface="Roboto Thin"/>
                <a:cs typeface="Roboto Thin"/>
                <a:sym typeface="Roboto Thin"/>
              </a:rPr>
            </a:br>
            <a:endParaRPr sz="1100"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2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72"/>
          <p:cNvSpPr txBox="1"/>
          <p:nvPr/>
        </p:nvSpPr>
        <p:spPr>
          <a:xfrm>
            <a:off x="6558450" y="3738402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781" name="Google Shape;781;p72"/>
          <p:cNvSpPr txBox="1"/>
          <p:nvPr/>
        </p:nvSpPr>
        <p:spPr>
          <a:xfrm>
            <a:off x="6505500" y="3128700"/>
            <a:ext cx="2552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Taxonómicas</a:t>
            </a:r>
            <a:endParaRPr sz="3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2" name="Google Shape;78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72"/>
          <p:cNvPicPr preferRelativeResize="0"/>
          <p:nvPr/>
        </p:nvPicPr>
        <p:blipFill rotWithShape="1">
          <a:blip r:embed="rId4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225" y="85725"/>
            <a:ext cx="4800676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2925" y="2511681"/>
            <a:ext cx="4509273" cy="20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72"/>
          <p:cNvSpPr txBox="1"/>
          <p:nvPr/>
        </p:nvSpPr>
        <p:spPr>
          <a:xfrm>
            <a:off x="54275" y="4487031"/>
            <a:ext cx="600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https://biodiversidad.co/formacion/laboratorios/SpeciesMatching</a:t>
            </a:r>
            <a:endParaRPr sz="9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3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73"/>
          <p:cNvSpPr txBox="1"/>
          <p:nvPr/>
        </p:nvSpPr>
        <p:spPr>
          <a:xfrm>
            <a:off x="6558450" y="3738402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794" name="Google Shape;794;p73"/>
          <p:cNvSpPr txBox="1"/>
          <p:nvPr/>
        </p:nvSpPr>
        <p:spPr>
          <a:xfrm>
            <a:off x="6505500" y="3128700"/>
            <a:ext cx="2552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Taxonómicas</a:t>
            </a:r>
            <a:endParaRPr sz="3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95" name="Google Shape;79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73"/>
          <p:cNvPicPr preferRelativeResize="0"/>
          <p:nvPr/>
        </p:nvPicPr>
        <p:blipFill rotWithShape="1">
          <a:blip r:embed="rId4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700" y="454375"/>
            <a:ext cx="6095899" cy="14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300" y="2276475"/>
            <a:ext cx="6200701" cy="191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BF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0" y="3345541"/>
            <a:ext cx="3033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CESP</a:t>
            </a:r>
            <a:r>
              <a:rPr lang="en" sz="3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2020-018</a:t>
            </a:r>
            <a:endParaRPr sz="1100"/>
          </a:p>
        </p:txBody>
      </p:sp>
      <p:pic>
        <p:nvPicPr>
          <p:cNvPr id="176" name="Google Shape;17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629" y="4152489"/>
            <a:ext cx="2264375" cy="46640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/>
          <p:nvPr/>
        </p:nvSpPr>
        <p:spPr>
          <a:xfrm>
            <a:off x="3275597" y="312275"/>
            <a:ext cx="552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B6B42"/>
                </a:solidFill>
                <a:latin typeface="Roboto Medium"/>
                <a:ea typeface="Roboto Medium"/>
                <a:cs typeface="Roboto Medium"/>
                <a:sym typeface="Roboto Medium"/>
              </a:rPr>
              <a:t>Mejorando la calidad de datos sobre biodiversidad en Latinoamérica: </a:t>
            </a:r>
            <a:r>
              <a:rPr lang="en" sz="1500">
                <a:solidFill>
                  <a:srgbClr val="4E565F"/>
                </a:solidFill>
                <a:latin typeface="Roboto Light"/>
                <a:ea typeface="Roboto Light"/>
                <a:cs typeface="Roboto Light"/>
                <a:sym typeface="Roboto Light"/>
              </a:rPr>
              <a:t>documentación de buenas prácticas para los flujos de trabajo y ciclos de vida de los datos</a:t>
            </a:r>
            <a:endParaRPr sz="1100"/>
          </a:p>
        </p:txBody>
      </p:sp>
      <p:sp>
        <p:nvSpPr>
          <p:cNvPr id="178" name="Google Shape;178;p29"/>
          <p:cNvSpPr/>
          <p:nvPr/>
        </p:nvSpPr>
        <p:spPr>
          <a:xfrm>
            <a:off x="3275597" y="2361270"/>
            <a:ext cx="552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E565F"/>
                </a:solidFill>
                <a:latin typeface="Roboto Light"/>
                <a:ea typeface="Roboto Light"/>
                <a:cs typeface="Roboto Light"/>
                <a:sym typeface="Roboto Light"/>
              </a:rPr>
              <a:t> 30 de noviembre de 2020 - 30 de abril de 2022  	</a:t>
            </a:r>
            <a:r>
              <a:rPr lang="en" sz="11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€</a:t>
            </a:r>
            <a:r>
              <a:rPr lang="en" sz="1100">
                <a:solidFill>
                  <a:srgbClr val="4E565F"/>
                </a:solidFill>
                <a:latin typeface="Roboto Light"/>
                <a:ea typeface="Roboto Light"/>
                <a:cs typeface="Roboto Light"/>
                <a:sym typeface="Roboto Light"/>
              </a:rPr>
              <a:t>14,735 + </a:t>
            </a:r>
            <a:r>
              <a:rPr lang="en" sz="11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€</a:t>
            </a:r>
            <a:r>
              <a:rPr lang="en" sz="1100">
                <a:solidFill>
                  <a:srgbClr val="4E565F"/>
                </a:solidFill>
                <a:latin typeface="Roboto Light"/>
                <a:ea typeface="Roboto Light"/>
                <a:cs typeface="Roboto Light"/>
                <a:sym typeface="Roboto Light"/>
              </a:rPr>
              <a:t> 37.500</a:t>
            </a:r>
            <a:endParaRPr sz="1100"/>
          </a:p>
        </p:txBody>
      </p:sp>
      <p:pic>
        <p:nvPicPr>
          <p:cNvPr descr="Calendario diario" id="179" name="Google Shape;17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4277" y="2361270"/>
            <a:ext cx="237624" cy="237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ultur gryphus Linnaeus, 1758" id="180" name="Google Shape;180;p29"/>
          <p:cNvPicPr preferRelativeResize="0"/>
          <p:nvPr/>
        </p:nvPicPr>
        <p:blipFill rotWithShape="1">
          <a:blip r:embed="rId6">
            <a:alphaModFix/>
          </a:blip>
          <a:srcRect b="24763" l="0" r="0" t="43886"/>
          <a:stretch/>
        </p:blipFill>
        <p:spPr>
          <a:xfrm>
            <a:off x="3275597" y="1171478"/>
            <a:ext cx="5522493" cy="113698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/>
          <p:nvPr/>
        </p:nvSpPr>
        <p:spPr>
          <a:xfrm>
            <a:off x="3275597" y="3035065"/>
            <a:ext cx="45720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Programa: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Capacity Enhancement Support Programme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Financiado por: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GBIF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Socios: 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GBIF Argentina, GBIF Chile, GBIF México, VertNet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Líder de proyecto: 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GBIF Colombia</a:t>
            </a:r>
            <a:endParaRPr sz="1100"/>
          </a:p>
        </p:txBody>
      </p:sp>
      <p:sp>
        <p:nvSpPr>
          <p:cNvPr id="182" name="Google Shape;182;p29"/>
          <p:cNvSpPr/>
          <p:nvPr/>
        </p:nvSpPr>
        <p:spPr>
          <a:xfrm>
            <a:off x="3275597" y="1171478"/>
            <a:ext cx="55224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Cóndor Andino (</a:t>
            </a:r>
            <a:r>
              <a:rPr i="1" lang="en" sz="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Vultur gryphus</a:t>
            </a:r>
            <a:r>
              <a:rPr lang="en" sz="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), Quindío, Colombia. Foto 2019 Ma Alejandra Bedoya-Cañón via </a:t>
            </a:r>
            <a:r>
              <a:rPr lang="en" sz="5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iNaturalist Research-grade Observations</a:t>
            </a:r>
            <a:r>
              <a:rPr lang="en" sz="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licenciada bajo </a:t>
            </a:r>
            <a:r>
              <a:rPr lang="en" sz="5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BY-NC 4.0</a:t>
            </a:r>
            <a:r>
              <a:rPr lang="en" sz="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ezas de rompecabezas" id="183" name="Google Shape;183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5262" y="1153478"/>
            <a:ext cx="1890000" cy="18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4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74"/>
          <p:cNvSpPr txBox="1"/>
          <p:nvPr/>
        </p:nvSpPr>
        <p:spPr>
          <a:xfrm>
            <a:off x="6558450" y="3738402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806" name="Google Shape;806;p74"/>
          <p:cNvSpPr txBox="1"/>
          <p:nvPr/>
        </p:nvSpPr>
        <p:spPr>
          <a:xfrm>
            <a:off x="6505500" y="3128700"/>
            <a:ext cx="2552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Taxonómicas</a:t>
            </a:r>
            <a:endParaRPr sz="3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07" name="Google Shape;80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74"/>
          <p:cNvSpPr txBox="1"/>
          <p:nvPr/>
        </p:nvSpPr>
        <p:spPr>
          <a:xfrm>
            <a:off x="0" y="4543431"/>
            <a:ext cx="60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https://biodiversidad.co/formacion/laboratorios/TNRS</a:t>
            </a:r>
            <a:endParaRPr sz="8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809" name="Google Shape;809;p74"/>
          <p:cNvSpPr/>
          <p:nvPr/>
        </p:nvSpPr>
        <p:spPr>
          <a:xfrm>
            <a:off x="104700" y="3675005"/>
            <a:ext cx="3431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 u="sng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Para plantas</a:t>
            </a:r>
            <a:endParaRPr u="sng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Libre y abierto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Resolución en masa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810" name="Google Shape;810;p74"/>
          <p:cNvSpPr/>
          <p:nvPr/>
        </p:nvSpPr>
        <p:spPr>
          <a:xfrm>
            <a:off x="3070975" y="3627375"/>
            <a:ext cx="31263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Resuelve ortografía y sinonimia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API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Paquete R (TNRS R package)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811" name="Google Shape;811;p74"/>
          <p:cNvPicPr preferRelativeResize="0"/>
          <p:nvPr/>
        </p:nvPicPr>
        <p:blipFill rotWithShape="1">
          <a:blip r:embed="rId4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74"/>
          <p:cNvPicPr preferRelativeResize="0"/>
          <p:nvPr/>
        </p:nvPicPr>
        <p:blipFill rotWithShape="1">
          <a:blip r:embed="rId5">
            <a:alphaModFix/>
          </a:blip>
          <a:srcRect b="9214" l="0" r="0" t="0"/>
          <a:stretch/>
        </p:blipFill>
        <p:spPr>
          <a:xfrm>
            <a:off x="142875" y="898500"/>
            <a:ext cx="6191252" cy="206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75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75"/>
          <p:cNvSpPr txBox="1"/>
          <p:nvPr/>
        </p:nvSpPr>
        <p:spPr>
          <a:xfrm>
            <a:off x="6558450" y="3738402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820" name="Google Shape;820;p75"/>
          <p:cNvSpPr txBox="1"/>
          <p:nvPr/>
        </p:nvSpPr>
        <p:spPr>
          <a:xfrm>
            <a:off x="6505500" y="3128700"/>
            <a:ext cx="2552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Taxonómicas</a:t>
            </a:r>
            <a:endParaRPr sz="3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21" name="Google Shape;82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75"/>
          <p:cNvSpPr txBox="1"/>
          <p:nvPr/>
        </p:nvSpPr>
        <p:spPr>
          <a:xfrm>
            <a:off x="0" y="4543431"/>
            <a:ext cx="60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https://biodiversidad.co/formacion/laboratorios/TNRS</a:t>
            </a:r>
            <a:endParaRPr sz="8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823" name="Google Shape;823;p75"/>
          <p:cNvSpPr/>
          <p:nvPr/>
        </p:nvSpPr>
        <p:spPr>
          <a:xfrm>
            <a:off x="104700" y="3675005"/>
            <a:ext cx="3431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Para plantas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Libre y abierto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Resolución en masa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824" name="Google Shape;824;p75"/>
          <p:cNvSpPr/>
          <p:nvPr/>
        </p:nvSpPr>
        <p:spPr>
          <a:xfrm>
            <a:off x="3070975" y="3627375"/>
            <a:ext cx="31263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Resuelve ortografía y sinonimia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API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Paquete R (TNRS R package)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825" name="Google Shape;825;p75"/>
          <p:cNvPicPr preferRelativeResize="0"/>
          <p:nvPr/>
        </p:nvPicPr>
        <p:blipFill rotWithShape="1">
          <a:blip r:embed="rId4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57200"/>
            <a:ext cx="6200704" cy="2912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6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76"/>
          <p:cNvSpPr txBox="1"/>
          <p:nvPr/>
        </p:nvSpPr>
        <p:spPr>
          <a:xfrm>
            <a:off x="6558450" y="3738402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834" name="Google Shape;834;p76"/>
          <p:cNvSpPr txBox="1"/>
          <p:nvPr/>
        </p:nvSpPr>
        <p:spPr>
          <a:xfrm>
            <a:off x="6505500" y="3128700"/>
            <a:ext cx="2552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Taxonómicas</a:t>
            </a:r>
            <a:endParaRPr sz="3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35" name="Google Shape;83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76"/>
          <p:cNvSpPr/>
          <p:nvPr/>
        </p:nvSpPr>
        <p:spPr>
          <a:xfrm>
            <a:off x="114225" y="3878855"/>
            <a:ext cx="3431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Para especies marinas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Libre y abierto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Búsqueda de taxones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837" name="Google Shape;837;p76"/>
          <p:cNvSpPr/>
          <p:nvPr/>
        </p:nvSpPr>
        <p:spPr>
          <a:xfrm>
            <a:off x="3109075" y="3878850"/>
            <a:ext cx="31263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Resuelve ortografía y sinonimia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API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Paquete R (worrms package)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838" name="Google Shape;838;p76"/>
          <p:cNvPicPr preferRelativeResize="0"/>
          <p:nvPr/>
        </p:nvPicPr>
        <p:blipFill rotWithShape="1">
          <a:blip r:embed="rId4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76"/>
          <p:cNvPicPr preferRelativeResize="0"/>
          <p:nvPr/>
        </p:nvPicPr>
        <p:blipFill rotWithShape="1">
          <a:blip r:embed="rId5">
            <a:alphaModFix/>
          </a:blip>
          <a:srcRect b="0" l="990" r="0" t="1390"/>
          <a:stretch/>
        </p:blipFill>
        <p:spPr>
          <a:xfrm>
            <a:off x="400050" y="247175"/>
            <a:ext cx="5835325" cy="342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7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77"/>
          <p:cNvSpPr txBox="1"/>
          <p:nvPr/>
        </p:nvSpPr>
        <p:spPr>
          <a:xfrm>
            <a:off x="6558450" y="3738402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847" name="Google Shape;847;p77"/>
          <p:cNvSpPr txBox="1"/>
          <p:nvPr/>
        </p:nvSpPr>
        <p:spPr>
          <a:xfrm>
            <a:off x="6505500" y="3128700"/>
            <a:ext cx="2552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Taxonómicas</a:t>
            </a:r>
            <a:endParaRPr sz="3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48" name="Google Shape;84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77"/>
          <p:cNvSpPr/>
          <p:nvPr/>
        </p:nvSpPr>
        <p:spPr>
          <a:xfrm>
            <a:off x="114225" y="3802655"/>
            <a:ext cx="3431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Para especies marinas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Libre y abierto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Búsqueda de taxones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850" name="Google Shape;850;p77"/>
          <p:cNvSpPr/>
          <p:nvPr/>
        </p:nvSpPr>
        <p:spPr>
          <a:xfrm>
            <a:off x="3109075" y="3802650"/>
            <a:ext cx="31263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Resuelve ortografía y sinonimia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API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Paquete R (worrms package)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851" name="Google Shape;851;p77"/>
          <p:cNvPicPr preferRelativeResize="0"/>
          <p:nvPr/>
        </p:nvPicPr>
        <p:blipFill rotWithShape="1">
          <a:blip r:embed="rId4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4325"/>
            <a:ext cx="6200704" cy="3257792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77"/>
          <p:cNvSpPr txBox="1"/>
          <p:nvPr/>
        </p:nvSpPr>
        <p:spPr>
          <a:xfrm>
            <a:off x="0" y="4572006"/>
            <a:ext cx="60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https://biodiversidad.co/formacion/laboratorios/Worms</a:t>
            </a:r>
            <a:endParaRPr sz="8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8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78"/>
          <p:cNvSpPr txBox="1"/>
          <p:nvPr/>
        </p:nvSpPr>
        <p:spPr>
          <a:xfrm>
            <a:off x="6558450" y="3738402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861" name="Google Shape;861;p78"/>
          <p:cNvSpPr txBox="1"/>
          <p:nvPr/>
        </p:nvSpPr>
        <p:spPr>
          <a:xfrm>
            <a:off x="6505500" y="3128700"/>
            <a:ext cx="2552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Taxonómicas</a:t>
            </a:r>
            <a:endParaRPr sz="3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62" name="Google Shape;86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8"/>
          <p:cNvSpPr/>
          <p:nvPr/>
        </p:nvSpPr>
        <p:spPr>
          <a:xfrm>
            <a:off x="114225" y="3802655"/>
            <a:ext cx="3431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Para especies marinas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Libre y abierto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Búsqueda de taxones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864" name="Google Shape;864;p78"/>
          <p:cNvSpPr/>
          <p:nvPr/>
        </p:nvSpPr>
        <p:spPr>
          <a:xfrm>
            <a:off x="3109075" y="3802650"/>
            <a:ext cx="31263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Resuelve ortografía y sinonimia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API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Paquete R (worrms package)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865" name="Google Shape;865;p78"/>
          <p:cNvPicPr preferRelativeResize="0"/>
          <p:nvPr/>
        </p:nvPicPr>
        <p:blipFill rotWithShape="1">
          <a:blip r:embed="rId4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500" y="323850"/>
            <a:ext cx="6200704" cy="3191183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78"/>
          <p:cNvSpPr txBox="1"/>
          <p:nvPr/>
        </p:nvSpPr>
        <p:spPr>
          <a:xfrm>
            <a:off x="0" y="4572006"/>
            <a:ext cx="60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https://biodiversidad.co/formacion/laboratorios/Worms</a:t>
            </a:r>
            <a:endParaRPr sz="8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9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79"/>
          <p:cNvSpPr txBox="1"/>
          <p:nvPr/>
        </p:nvSpPr>
        <p:spPr>
          <a:xfrm>
            <a:off x="6558450" y="3738402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875" name="Google Shape;875;p79"/>
          <p:cNvSpPr txBox="1"/>
          <p:nvPr/>
        </p:nvSpPr>
        <p:spPr>
          <a:xfrm>
            <a:off x="6505500" y="3128700"/>
            <a:ext cx="2552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Taxonómicas</a:t>
            </a:r>
            <a:endParaRPr sz="3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76" name="Google Shape;87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300" y="264450"/>
            <a:ext cx="6006299" cy="381376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8" name="Google Shape;878;p79"/>
          <p:cNvSpPr txBox="1"/>
          <p:nvPr/>
        </p:nvSpPr>
        <p:spPr>
          <a:xfrm>
            <a:off x="178491" y="4476736"/>
            <a:ext cx="60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Roboto Thin"/>
                <a:ea typeface="Roboto Thin"/>
                <a:cs typeface="Roboto Thin"/>
                <a:sym typeface="Roboto Th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https://resolver.globalnames.org</a:t>
            </a:r>
            <a:r>
              <a:rPr lang="en" sz="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8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879" name="Google Shape;879;p79"/>
          <p:cNvSpPr/>
          <p:nvPr/>
        </p:nvSpPr>
        <p:spPr>
          <a:xfrm>
            <a:off x="391700" y="4152045"/>
            <a:ext cx="2549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Para todos los taxa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880" name="Google Shape;880;p79"/>
          <p:cNvSpPr/>
          <p:nvPr/>
        </p:nvSpPr>
        <p:spPr>
          <a:xfrm>
            <a:off x="2639100" y="4152045"/>
            <a:ext cx="1923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Libre y abierto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881" name="Google Shape;881;p79"/>
          <p:cNvSpPr/>
          <p:nvPr/>
        </p:nvSpPr>
        <p:spPr>
          <a:xfrm>
            <a:off x="4562475" y="4152045"/>
            <a:ext cx="1309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●"/>
            </a:pPr>
            <a:r>
              <a:rPr lang="en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API</a:t>
            </a:r>
            <a:endParaRPr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882" name="Google Shape;882;p79"/>
          <p:cNvPicPr preferRelativeResize="0"/>
          <p:nvPr/>
        </p:nvPicPr>
        <p:blipFill rotWithShape="1">
          <a:blip r:embed="rId6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80"/>
          <p:cNvSpPr txBox="1"/>
          <p:nvPr/>
        </p:nvSpPr>
        <p:spPr>
          <a:xfrm>
            <a:off x="6558450" y="3738402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890" name="Google Shape;890;p80"/>
          <p:cNvSpPr txBox="1"/>
          <p:nvPr/>
        </p:nvSpPr>
        <p:spPr>
          <a:xfrm>
            <a:off x="6505500" y="3128700"/>
            <a:ext cx="2552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Taxonómicas</a:t>
            </a:r>
            <a:endParaRPr sz="3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91" name="Google Shape;89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825" y="142575"/>
            <a:ext cx="5876924" cy="4170308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3" name="Google Shape;893;p80"/>
          <p:cNvPicPr preferRelativeResize="0"/>
          <p:nvPr/>
        </p:nvPicPr>
        <p:blipFill rotWithShape="1">
          <a:blip r:embed="rId5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80"/>
          <p:cNvSpPr txBox="1"/>
          <p:nvPr/>
        </p:nvSpPr>
        <p:spPr>
          <a:xfrm>
            <a:off x="178491" y="4476736"/>
            <a:ext cx="60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Roboto Thin"/>
                <a:ea typeface="Roboto Thin"/>
                <a:cs typeface="Roboto Thin"/>
                <a:sym typeface="Roboto Thi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https://resolver.globalnames.org</a:t>
            </a:r>
            <a:r>
              <a:rPr lang="en" sz="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8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81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81"/>
          <p:cNvSpPr txBox="1"/>
          <p:nvPr/>
        </p:nvSpPr>
        <p:spPr>
          <a:xfrm>
            <a:off x="6558450" y="3738402"/>
            <a:ext cx="3033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sz="34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Función única</a:t>
            </a:r>
            <a:endParaRPr sz="27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902" name="Google Shape;902;p81"/>
          <p:cNvSpPr txBox="1"/>
          <p:nvPr/>
        </p:nvSpPr>
        <p:spPr>
          <a:xfrm>
            <a:off x="6505500" y="3128700"/>
            <a:ext cx="2552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Taxonómicas</a:t>
            </a:r>
            <a:endParaRPr sz="3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03" name="Google Shape;90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825" y="142575"/>
            <a:ext cx="5876925" cy="41492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5" name="Google Shape;905;p81"/>
          <p:cNvPicPr preferRelativeResize="0"/>
          <p:nvPr/>
        </p:nvPicPr>
        <p:blipFill rotWithShape="1">
          <a:blip r:embed="rId5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81"/>
          <p:cNvSpPr txBox="1"/>
          <p:nvPr/>
        </p:nvSpPr>
        <p:spPr>
          <a:xfrm>
            <a:off x="178491" y="4476736"/>
            <a:ext cx="60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Roboto Thin"/>
                <a:ea typeface="Roboto Thin"/>
                <a:cs typeface="Roboto Thin"/>
                <a:sym typeface="Roboto Thi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https://resolver.globalnames.org</a:t>
            </a:r>
            <a:r>
              <a:rPr lang="en" sz="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8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82"/>
          <p:cNvSpPr/>
          <p:nvPr/>
        </p:nvSpPr>
        <p:spPr>
          <a:xfrm>
            <a:off x="0" y="325"/>
            <a:ext cx="90984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914" name="Google Shape;914;p82"/>
          <p:cNvSpPr txBox="1"/>
          <p:nvPr/>
        </p:nvSpPr>
        <p:spPr>
          <a:xfrm>
            <a:off x="3055350" y="1536314"/>
            <a:ext cx="3033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Herramientas</a:t>
            </a:r>
            <a:endParaRPr b="1" sz="3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5" name="Google Shape;915;p82"/>
          <p:cNvSpPr txBox="1"/>
          <p:nvPr/>
        </p:nvSpPr>
        <p:spPr>
          <a:xfrm>
            <a:off x="2156400" y="2252125"/>
            <a:ext cx="48312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validación y limpieza </a:t>
            </a:r>
            <a:endParaRPr sz="3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Multifunción</a:t>
            </a:r>
            <a:endParaRPr sz="3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83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83"/>
          <p:cNvSpPr txBox="1"/>
          <p:nvPr/>
        </p:nvSpPr>
        <p:spPr>
          <a:xfrm>
            <a:off x="48400" y="3942589"/>
            <a:ext cx="3033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sz="3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4" name="Google Shape;924;p83"/>
          <p:cNvSpPr/>
          <p:nvPr/>
        </p:nvSpPr>
        <p:spPr>
          <a:xfrm>
            <a:off x="5603025" y="3117877"/>
            <a:ext cx="34797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Thin"/>
              <a:buChar char="●"/>
            </a:pPr>
            <a:r>
              <a:rPr lang="en" sz="15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Más rápido, más eficiente</a:t>
            </a:r>
            <a:endParaRPr i="0" sz="800" u="none" cap="none" strike="noStrike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238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Thin"/>
              <a:buChar char="●"/>
            </a:pPr>
            <a:r>
              <a:rPr lang="en" sz="15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Requiere controles múltiples</a:t>
            </a:r>
            <a:endParaRPr i="0" sz="1500" u="none" cap="none" strike="noStrike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238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Thin"/>
              <a:buChar char="●"/>
            </a:pPr>
            <a:r>
              <a:rPr lang="en" sz="15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Requiere conocimientos diversos</a:t>
            </a:r>
            <a:endParaRPr i="0" sz="1200" u="none" cap="none" strike="noStrike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925" name="Google Shape;925;p83"/>
          <p:cNvSpPr/>
          <p:nvPr/>
        </p:nvSpPr>
        <p:spPr>
          <a:xfrm>
            <a:off x="5603025" y="765025"/>
            <a:ext cx="32010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Thin"/>
              <a:buChar char="●"/>
            </a:pPr>
            <a:r>
              <a:rPr lang="en" sz="15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Más lento, menos eficiente</a:t>
            </a:r>
            <a:endParaRPr i="0" sz="1500" u="none" cap="none" strike="noStrike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238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Thin"/>
              <a:buChar char="●"/>
            </a:pPr>
            <a:r>
              <a:rPr lang="en" sz="15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Permite controles específicos</a:t>
            </a:r>
            <a:endParaRPr i="0" sz="1500" u="none" cap="none" strike="noStrike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926" name="Google Shape;926;p83"/>
          <p:cNvSpPr/>
          <p:nvPr/>
        </p:nvSpPr>
        <p:spPr>
          <a:xfrm>
            <a:off x="3661196" y="815423"/>
            <a:ext cx="1839600" cy="415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EB6B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Función única</a:t>
            </a:r>
            <a:endParaRPr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27" name="Google Shape;927;p83"/>
          <p:cNvSpPr/>
          <p:nvPr/>
        </p:nvSpPr>
        <p:spPr>
          <a:xfrm>
            <a:off x="3658474" y="3168296"/>
            <a:ext cx="1839600" cy="415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EB6B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17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Multifunc</a:t>
            </a:r>
            <a:r>
              <a:rPr lang="en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ión</a:t>
            </a:r>
            <a:endParaRPr i="0" sz="17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928" name="Google Shape;928;p83"/>
          <p:cNvCxnSpPr/>
          <p:nvPr/>
        </p:nvCxnSpPr>
        <p:spPr>
          <a:xfrm flipH="1" rot="-5400000">
            <a:off x="2371737" y="2103446"/>
            <a:ext cx="2352900" cy="192000"/>
          </a:xfrm>
          <a:prstGeom prst="bentConnector3">
            <a:avLst>
              <a:gd fmla="val 99828" name="adj1"/>
            </a:avLst>
          </a:prstGeom>
          <a:noFill/>
          <a:ln cap="flat" cmpd="sng" w="38100">
            <a:solidFill>
              <a:srgbClr val="EB6B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9" name="Google Shape;929;p83"/>
          <p:cNvCxnSpPr/>
          <p:nvPr/>
        </p:nvCxnSpPr>
        <p:spPr>
          <a:xfrm flipH="1" rot="-5400000">
            <a:off x="3038375" y="400175"/>
            <a:ext cx="1037400" cy="208500"/>
          </a:xfrm>
          <a:prstGeom prst="bentConnector3">
            <a:avLst>
              <a:gd fmla="val 99619" name="adj1"/>
            </a:avLst>
          </a:prstGeom>
          <a:noFill/>
          <a:ln cap="flat" cmpd="sng" w="38100">
            <a:solidFill>
              <a:srgbClr val="EB6B4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EFEA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129484" y="3534289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Consultorio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de datos</a:t>
            </a:r>
            <a:endParaRPr b="1" sz="3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2461" y="142573"/>
            <a:ext cx="3226704" cy="4525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tido" id="193" name="Google Shape;19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40" y="1366708"/>
            <a:ext cx="1890000" cy="18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84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84"/>
          <p:cNvSpPr txBox="1"/>
          <p:nvPr/>
        </p:nvSpPr>
        <p:spPr>
          <a:xfrm>
            <a:off x="6505500" y="3738402"/>
            <a:ext cx="30333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b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Múltifunción</a:t>
            </a:r>
            <a:endParaRPr sz="2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937" name="Google Shape;93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250" y="3159275"/>
            <a:ext cx="4369924" cy="901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9" name="Google Shape;939;p84"/>
          <p:cNvGrpSpPr/>
          <p:nvPr/>
        </p:nvGrpSpPr>
        <p:grpSpPr>
          <a:xfrm>
            <a:off x="1769565" y="700086"/>
            <a:ext cx="2856092" cy="1491117"/>
            <a:chOff x="651634" y="2496108"/>
            <a:chExt cx="2181389" cy="1271742"/>
          </a:xfrm>
        </p:grpSpPr>
        <p:sp>
          <p:nvSpPr>
            <p:cNvPr id="940" name="Google Shape;940;p84"/>
            <p:cNvSpPr/>
            <p:nvPr/>
          </p:nvSpPr>
          <p:spPr>
            <a:xfrm>
              <a:off x="722002" y="2571750"/>
              <a:ext cx="1923600" cy="119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1" name="Google Shape;941;p84"/>
            <p:cNvGrpSpPr/>
            <p:nvPr/>
          </p:nvGrpSpPr>
          <p:grpSpPr>
            <a:xfrm>
              <a:off x="651634" y="2496108"/>
              <a:ext cx="2181389" cy="961579"/>
              <a:chOff x="7615524" y="1420250"/>
              <a:chExt cx="2271333" cy="1004050"/>
            </a:xfrm>
          </p:grpSpPr>
          <p:sp>
            <p:nvSpPr>
              <p:cNvPr id="942" name="Google Shape;942;p84"/>
              <p:cNvSpPr/>
              <p:nvPr/>
            </p:nvSpPr>
            <p:spPr>
              <a:xfrm>
                <a:off x="8557557" y="1670993"/>
                <a:ext cx="1329300" cy="69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b="1" lang="en" sz="1600">
                    <a:solidFill>
                      <a:srgbClr val="38761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VALIDATOR</a:t>
                </a:r>
                <a:endParaRPr b="1" i="0" sz="1300" u="none" cap="none" strike="noStrike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43" name="Google Shape;943;p8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15524" y="1420250"/>
                <a:ext cx="1004050" cy="1004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944" name="Google Shape;944;p84"/>
          <p:cNvPicPr preferRelativeResize="0"/>
          <p:nvPr/>
        </p:nvPicPr>
        <p:blipFill rotWithShape="1">
          <a:blip r:embed="rId6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84"/>
          <p:cNvPicPr preferRelativeResize="0"/>
          <p:nvPr/>
        </p:nvPicPr>
        <p:blipFill rotWithShape="1">
          <a:blip r:embed="rId7">
            <a:alphaModFix/>
          </a:blip>
          <a:srcRect b="26346" l="0" r="0" t="0"/>
          <a:stretch/>
        </p:blipFill>
        <p:spPr>
          <a:xfrm>
            <a:off x="7383025" y="1716400"/>
            <a:ext cx="1106802" cy="10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85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85"/>
          <p:cNvSpPr txBox="1"/>
          <p:nvPr/>
        </p:nvSpPr>
        <p:spPr>
          <a:xfrm>
            <a:off x="6505500" y="3738402"/>
            <a:ext cx="30333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b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Múltifunción</a:t>
            </a:r>
            <a:endParaRPr sz="2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953" name="Google Shape;95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25" y="154875"/>
            <a:ext cx="5993350" cy="4250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5" name="Google Shape;955;p85"/>
          <p:cNvPicPr preferRelativeResize="0"/>
          <p:nvPr/>
        </p:nvPicPr>
        <p:blipFill rotWithShape="1">
          <a:blip r:embed="rId5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85"/>
          <p:cNvPicPr preferRelativeResize="0"/>
          <p:nvPr/>
        </p:nvPicPr>
        <p:blipFill rotWithShape="1">
          <a:blip r:embed="rId6">
            <a:alphaModFix/>
          </a:blip>
          <a:srcRect b="26346" l="0" r="0" t="0"/>
          <a:stretch/>
        </p:blipFill>
        <p:spPr>
          <a:xfrm>
            <a:off x="7383025" y="1716400"/>
            <a:ext cx="1106802" cy="10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85"/>
          <p:cNvSpPr txBox="1"/>
          <p:nvPr/>
        </p:nvSpPr>
        <p:spPr>
          <a:xfrm>
            <a:off x="99750" y="4538100"/>
            <a:ext cx="379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https://biodiversidad.co/formacion/laboratorios/DataValidator</a:t>
            </a:r>
            <a:endParaRPr sz="10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86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86"/>
          <p:cNvSpPr txBox="1"/>
          <p:nvPr/>
        </p:nvSpPr>
        <p:spPr>
          <a:xfrm>
            <a:off x="6505500" y="3738402"/>
            <a:ext cx="30333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b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Múltifunción</a:t>
            </a:r>
            <a:endParaRPr sz="2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965" name="Google Shape;96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86"/>
          <p:cNvSpPr/>
          <p:nvPr/>
        </p:nvSpPr>
        <p:spPr>
          <a:xfrm>
            <a:off x="0" y="0"/>
            <a:ext cx="6594900" cy="5143500"/>
          </a:xfrm>
          <a:prstGeom prst="rect">
            <a:avLst/>
          </a:prstGeom>
          <a:solidFill>
            <a:srgbClr val="FFFFFF">
              <a:alpha val="4134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967" name="Google Shape;96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25" y="154875"/>
            <a:ext cx="6006150" cy="4147904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8" name="Google Shape;968;p86"/>
          <p:cNvPicPr preferRelativeResize="0"/>
          <p:nvPr/>
        </p:nvPicPr>
        <p:blipFill rotWithShape="1">
          <a:blip r:embed="rId5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86"/>
          <p:cNvPicPr preferRelativeResize="0"/>
          <p:nvPr/>
        </p:nvPicPr>
        <p:blipFill rotWithShape="1">
          <a:blip r:embed="rId6">
            <a:alphaModFix/>
          </a:blip>
          <a:srcRect b="26346" l="0" r="0" t="0"/>
          <a:stretch/>
        </p:blipFill>
        <p:spPr>
          <a:xfrm>
            <a:off x="7383025" y="1716400"/>
            <a:ext cx="1106802" cy="10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86"/>
          <p:cNvSpPr txBox="1"/>
          <p:nvPr/>
        </p:nvSpPr>
        <p:spPr>
          <a:xfrm>
            <a:off x="99750" y="4538100"/>
            <a:ext cx="379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https://biodiversidad.co/formacion/laboratorios/DataValidator</a:t>
            </a:r>
            <a:endParaRPr sz="10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87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87"/>
          <p:cNvSpPr txBox="1"/>
          <p:nvPr/>
        </p:nvSpPr>
        <p:spPr>
          <a:xfrm>
            <a:off x="6505500" y="3738402"/>
            <a:ext cx="30333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b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Múltifunción</a:t>
            </a:r>
            <a:endParaRPr sz="2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978" name="Google Shape;97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25" y="154875"/>
            <a:ext cx="6006150" cy="4147904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0" name="Google Shape;98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431" y="660244"/>
            <a:ext cx="4776132" cy="3878943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1" name="Google Shape;981;p87"/>
          <p:cNvPicPr preferRelativeResize="0"/>
          <p:nvPr/>
        </p:nvPicPr>
        <p:blipFill rotWithShape="1">
          <a:blip r:embed="rId6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87"/>
          <p:cNvPicPr preferRelativeResize="0"/>
          <p:nvPr/>
        </p:nvPicPr>
        <p:blipFill rotWithShape="1">
          <a:blip r:embed="rId7">
            <a:alphaModFix/>
          </a:blip>
          <a:srcRect b="26346" l="0" r="0" t="0"/>
          <a:stretch/>
        </p:blipFill>
        <p:spPr>
          <a:xfrm>
            <a:off x="7383025" y="1716400"/>
            <a:ext cx="1106802" cy="10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87"/>
          <p:cNvSpPr txBox="1"/>
          <p:nvPr/>
        </p:nvSpPr>
        <p:spPr>
          <a:xfrm>
            <a:off x="99750" y="4538100"/>
            <a:ext cx="379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https://biodiversidad.co/formacion/laboratorios/DataValidator</a:t>
            </a:r>
            <a:endParaRPr sz="10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88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88"/>
          <p:cNvSpPr txBox="1"/>
          <p:nvPr/>
        </p:nvSpPr>
        <p:spPr>
          <a:xfrm>
            <a:off x="6505500" y="3738402"/>
            <a:ext cx="30333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b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Múltifunción</a:t>
            </a:r>
            <a:endParaRPr sz="2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991" name="Google Shape;99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88"/>
          <p:cNvSpPr/>
          <p:nvPr/>
        </p:nvSpPr>
        <p:spPr>
          <a:xfrm>
            <a:off x="0" y="0"/>
            <a:ext cx="6594900" cy="5143500"/>
          </a:xfrm>
          <a:prstGeom prst="rect">
            <a:avLst/>
          </a:prstGeom>
          <a:solidFill>
            <a:srgbClr val="FFFFFF">
              <a:alpha val="4134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993" name="Google Shape;99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25" y="154875"/>
            <a:ext cx="6006150" cy="4147904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4" name="Google Shape;994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431" y="660244"/>
            <a:ext cx="4776132" cy="3878943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5" name="Google Shape;995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9865" y="2394213"/>
            <a:ext cx="2171700" cy="22764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6" name="Google Shape;996;p88"/>
          <p:cNvPicPr preferRelativeResize="0"/>
          <p:nvPr/>
        </p:nvPicPr>
        <p:blipFill rotWithShape="1">
          <a:blip r:embed="rId7">
            <a:alphaModFix/>
          </a:blip>
          <a:srcRect b="17019" l="0" r="0" t="0"/>
          <a:stretch/>
        </p:blipFill>
        <p:spPr>
          <a:xfrm rot="10800000">
            <a:off x="7781850" y="0"/>
            <a:ext cx="12763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88"/>
          <p:cNvPicPr preferRelativeResize="0"/>
          <p:nvPr/>
        </p:nvPicPr>
        <p:blipFill rotWithShape="1">
          <a:blip r:embed="rId8">
            <a:alphaModFix/>
          </a:blip>
          <a:srcRect b="26346" l="0" r="0" t="0"/>
          <a:stretch/>
        </p:blipFill>
        <p:spPr>
          <a:xfrm>
            <a:off x="7383025" y="1716400"/>
            <a:ext cx="1106802" cy="10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88"/>
          <p:cNvSpPr txBox="1"/>
          <p:nvPr/>
        </p:nvSpPr>
        <p:spPr>
          <a:xfrm>
            <a:off x="0" y="4581125"/>
            <a:ext cx="379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https://biodiversidad.co/formacion/laboratorios/DataValidator</a:t>
            </a:r>
            <a:endParaRPr sz="10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89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89"/>
          <p:cNvSpPr txBox="1"/>
          <p:nvPr/>
        </p:nvSpPr>
        <p:spPr>
          <a:xfrm>
            <a:off x="6505500" y="3738402"/>
            <a:ext cx="30333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b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Múltifunción</a:t>
            </a:r>
            <a:endParaRPr sz="2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006" name="Google Shape;1006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89"/>
          <p:cNvSpPr/>
          <p:nvPr/>
        </p:nvSpPr>
        <p:spPr>
          <a:xfrm>
            <a:off x="220326" y="227650"/>
            <a:ext cx="47541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300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Soluciones para c</a:t>
            </a:r>
            <a:r>
              <a:rPr i="0" lang="en" sz="2300" u="none" cap="none" strike="noStrike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alidad de </a:t>
            </a:r>
            <a:r>
              <a:rPr lang="en" sz="2300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d</a:t>
            </a:r>
            <a:r>
              <a:rPr i="0" lang="en" sz="2300" u="none" cap="none" strike="noStrike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atos: </a:t>
            </a:r>
            <a:endParaRPr i="0" sz="2300" u="none" cap="none" strike="noStrike">
              <a:solidFill>
                <a:srgbClr val="EB6B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08" name="Google Shape;1008;p89"/>
          <p:cNvSpPr txBox="1"/>
          <p:nvPr/>
        </p:nvSpPr>
        <p:spPr>
          <a:xfrm>
            <a:off x="691375" y="747150"/>
            <a:ext cx="38334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49250" lvl="0" marL="4572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Light"/>
              <a:buChar char="●"/>
            </a:pPr>
            <a:r>
              <a:rPr i="0" lang="en" sz="1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Detección y recomendación</a:t>
            </a:r>
            <a:endParaRPr i="0" sz="19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09" name="Google Shape;1009;p89"/>
          <p:cNvSpPr txBox="1"/>
          <p:nvPr/>
        </p:nvSpPr>
        <p:spPr>
          <a:xfrm>
            <a:off x="231025" y="1558800"/>
            <a:ext cx="47541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2200" u="none" cap="none" strike="noStrike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“</a:t>
            </a:r>
            <a:r>
              <a:rPr i="0" lang="en" sz="2200" u="none" cap="none" strike="noStrike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Banderas</a:t>
            </a:r>
            <a:r>
              <a:rPr i="0" lang="en" sz="2200" u="none" cap="none" strike="noStrike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” de calidad de datos</a:t>
            </a:r>
            <a:endParaRPr i="0" sz="2200" u="none" cap="none" strike="noStrike">
              <a:solidFill>
                <a:srgbClr val="EB6B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10" name="Google Shape;1010;p89"/>
          <p:cNvSpPr/>
          <p:nvPr/>
        </p:nvSpPr>
        <p:spPr>
          <a:xfrm>
            <a:off x="526375" y="2141850"/>
            <a:ext cx="5126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0" lang="en" sz="1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Marcas o anotaciones asociadas a un registro que indican un problema o una advertencia.</a:t>
            </a:r>
            <a:endParaRPr i="0" sz="20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11" name="Google Shape;1011;p89"/>
          <p:cNvSpPr txBox="1"/>
          <p:nvPr/>
        </p:nvSpPr>
        <p:spPr>
          <a:xfrm>
            <a:off x="531125" y="3452100"/>
            <a:ext cx="41100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1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Aportadas por</a:t>
            </a:r>
            <a:endParaRPr i="0" sz="19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9250" lvl="0" marL="457200" marR="0" rtl="0" algn="just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Roboto Light"/>
              <a:buChar char="●"/>
            </a:pPr>
            <a:r>
              <a:rPr i="0" lang="en" sz="1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Agregadores </a:t>
            </a:r>
            <a:r>
              <a:rPr i="0" lang="en" sz="17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</a:t>
            </a:r>
            <a:r>
              <a:rPr lang="en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bandera</a:t>
            </a:r>
            <a:r>
              <a:rPr i="0" lang="en" sz="17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problema)</a:t>
            </a:r>
            <a:endParaRPr i="0" sz="17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9250" lvl="0" marL="4572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Roboto Light"/>
              <a:buChar char="●"/>
            </a:pPr>
            <a:r>
              <a:rPr i="0" lang="en" sz="1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Usuarios </a:t>
            </a:r>
            <a:r>
              <a:rPr i="0" lang="en" sz="17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</a:t>
            </a:r>
            <a:r>
              <a:rPr lang="en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retroalimentación</a:t>
            </a:r>
            <a:r>
              <a:rPr i="0" lang="en" sz="17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i="0" sz="17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12" name="Google Shape;1012;p89"/>
          <p:cNvPicPr preferRelativeResize="0"/>
          <p:nvPr/>
        </p:nvPicPr>
        <p:blipFill rotWithShape="1">
          <a:blip r:embed="rId5">
            <a:alphaModFix/>
          </a:blip>
          <a:srcRect b="14486" l="0" r="0" t="0"/>
          <a:stretch/>
        </p:blipFill>
        <p:spPr>
          <a:xfrm>
            <a:off x="7135424" y="1606250"/>
            <a:ext cx="1256100" cy="13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90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90"/>
          <p:cNvSpPr txBox="1"/>
          <p:nvPr/>
        </p:nvSpPr>
        <p:spPr>
          <a:xfrm>
            <a:off x="6505500" y="3738402"/>
            <a:ext cx="30333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b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Múltifunción</a:t>
            </a:r>
            <a:endParaRPr sz="2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020" name="Google Shape;1020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90"/>
          <p:cNvSpPr/>
          <p:nvPr/>
        </p:nvSpPr>
        <p:spPr>
          <a:xfrm>
            <a:off x="-23950" y="4289175"/>
            <a:ext cx="652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800" u="none" cap="none" strike="noStrike">
                <a:solidFill>
                  <a:schemeClr val="dk1"/>
                </a:solidFill>
                <a:uFill>
                  <a:noFill/>
                </a:uFill>
                <a:latin typeface="Roboto Thin"/>
                <a:ea typeface="Roboto Thin"/>
                <a:cs typeface="Roboto Thin"/>
                <a:sym typeface="Roboto Th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http://gbif.github.io/gbif-api/apidocs/org/gbif/api/vocabulary/OccurrenceIssue.html</a:t>
            </a:r>
            <a:endParaRPr i="0" sz="800" u="none" cap="none" strike="noStrike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022" name="Google Shape;1022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100" y="289944"/>
            <a:ext cx="2044700" cy="3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27106" y="303850"/>
            <a:ext cx="20193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28712" y="197544"/>
            <a:ext cx="203200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91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91"/>
          <p:cNvSpPr txBox="1"/>
          <p:nvPr/>
        </p:nvSpPr>
        <p:spPr>
          <a:xfrm>
            <a:off x="6505500" y="3738402"/>
            <a:ext cx="30333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b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Múltifunción</a:t>
            </a:r>
            <a:endParaRPr sz="2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032" name="Google Shape;103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91"/>
          <p:cNvSpPr txBox="1"/>
          <p:nvPr/>
        </p:nvSpPr>
        <p:spPr>
          <a:xfrm>
            <a:off x="0" y="4471425"/>
            <a:ext cx="355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https://www.gbif.org/es/occurrence/2995832915</a:t>
            </a:r>
            <a:endParaRPr b="0" i="0" sz="10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4" name="Google Shape;1034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364" y="359663"/>
            <a:ext cx="5820761" cy="409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92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92"/>
          <p:cNvSpPr txBox="1"/>
          <p:nvPr/>
        </p:nvSpPr>
        <p:spPr>
          <a:xfrm>
            <a:off x="6505500" y="3738402"/>
            <a:ext cx="30333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b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Múltifunción</a:t>
            </a:r>
            <a:endParaRPr sz="2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042" name="Google Shape;1042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00" y="823621"/>
            <a:ext cx="62865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92"/>
          <p:cNvSpPr txBox="1"/>
          <p:nvPr/>
        </p:nvSpPr>
        <p:spPr>
          <a:xfrm>
            <a:off x="61149" y="3708525"/>
            <a:ext cx="321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https://www.gbif.org/es/occurrence/2995832915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93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93"/>
          <p:cNvSpPr txBox="1"/>
          <p:nvPr/>
        </p:nvSpPr>
        <p:spPr>
          <a:xfrm>
            <a:off x="6505500" y="3738402"/>
            <a:ext cx="30333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b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Múltifunción</a:t>
            </a:r>
            <a:endParaRPr sz="2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052" name="Google Shape;1052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93"/>
          <p:cNvSpPr txBox="1"/>
          <p:nvPr/>
        </p:nvSpPr>
        <p:spPr>
          <a:xfrm>
            <a:off x="1051049" y="299038"/>
            <a:ext cx="44541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I</a:t>
            </a:r>
            <a:r>
              <a:rPr i="0" lang="en" sz="24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nterpretaciones de los datos</a:t>
            </a:r>
            <a:endParaRPr i="0" sz="2400" u="none" cap="none" strike="noStrike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54" name="Google Shape;1054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225" y="119488"/>
            <a:ext cx="794125" cy="7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93"/>
          <p:cNvSpPr txBox="1"/>
          <p:nvPr/>
        </p:nvSpPr>
        <p:spPr>
          <a:xfrm>
            <a:off x="423150" y="1663147"/>
            <a:ext cx="57099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</a:t>
            </a:r>
            <a:r>
              <a:rPr lang="en" sz="1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ada registro de ocurrencia en GBIF pasa por una serie de pasos de procesamiento hasta que está disponible en GBIF.org.</a:t>
            </a:r>
            <a:endParaRPr sz="2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6" name="Google Shape;1056;p93"/>
          <p:cNvSpPr txBox="1"/>
          <p:nvPr/>
        </p:nvSpPr>
        <p:spPr>
          <a:xfrm>
            <a:off x="25350" y="4158247"/>
            <a:ext cx="650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https://www.gbif.org/es/article/5i3CQEZ6DuWiycgMaaakCo/gbif-infrastructure-data-processing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ctrTitle"/>
          </p:nvPr>
        </p:nvSpPr>
        <p:spPr>
          <a:xfrm>
            <a:off x="806275" y="2024900"/>
            <a:ext cx="75315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300"/>
              <a:buFont typeface="Roboto Thin"/>
              <a:buNone/>
            </a:pPr>
            <a:r>
              <a:rPr b="1" lang="en" sz="3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Evaluación</a:t>
            </a:r>
            <a:r>
              <a:rPr lang="en" sz="33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 y</a:t>
            </a:r>
            <a:r>
              <a:rPr b="1" lang="en" sz="3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limpieza </a:t>
            </a:r>
            <a:endParaRPr b="1" sz="3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300"/>
              <a:buFont typeface="Roboto Thin"/>
              <a:buNone/>
            </a:pPr>
            <a:r>
              <a:rPr lang="en" sz="33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d</a:t>
            </a:r>
            <a:r>
              <a:rPr lang="en" sz="33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e datos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00" name="Google Shape;200;p31"/>
          <p:cNvGrpSpPr/>
          <p:nvPr/>
        </p:nvGrpSpPr>
        <p:grpSpPr>
          <a:xfrm>
            <a:off x="4158070" y="3592056"/>
            <a:ext cx="3113700" cy="581801"/>
            <a:chOff x="3015070" y="3592056"/>
            <a:chExt cx="3113700" cy="581801"/>
          </a:xfrm>
        </p:grpSpPr>
        <p:sp>
          <p:nvSpPr>
            <p:cNvPr id="201" name="Google Shape;201;p31"/>
            <p:cNvSpPr txBox="1"/>
            <p:nvPr/>
          </p:nvSpPr>
          <p:spPr>
            <a:xfrm>
              <a:off x="3015070" y="3592056"/>
              <a:ext cx="31137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Paula Zermoglio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sng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0000-0002-6056-5084</a:t>
              </a:r>
              <a:endParaRPr sz="11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pic>
          <p:nvPicPr>
            <p:cNvPr id="202" name="Google Shape;202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75382" y="3883317"/>
              <a:ext cx="529631" cy="2905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" name="Google Shape;203;p31"/>
          <p:cNvGrpSpPr/>
          <p:nvPr/>
        </p:nvGrpSpPr>
        <p:grpSpPr>
          <a:xfrm>
            <a:off x="2267320" y="3594356"/>
            <a:ext cx="3113700" cy="624814"/>
            <a:chOff x="3057945" y="3594356"/>
            <a:chExt cx="3113700" cy="624814"/>
          </a:xfrm>
        </p:grpSpPr>
        <p:sp>
          <p:nvSpPr>
            <p:cNvPr id="204" name="Google Shape;204;p31"/>
            <p:cNvSpPr txBox="1"/>
            <p:nvPr/>
          </p:nvSpPr>
          <p:spPr>
            <a:xfrm>
              <a:off x="3057945" y="3594356"/>
              <a:ext cx="31137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Camila Plata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sng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0000-0002-1632-9818</a:t>
              </a:r>
              <a:endParaRPr sz="1100">
                <a:solidFill>
                  <a:schemeClr val="dk1"/>
                </a:solidFill>
                <a:highlight>
                  <a:srgbClr val="FFFF00"/>
                </a:highlight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pic>
          <p:nvPicPr>
            <p:cNvPr id="205" name="Google Shape;205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38482" y="3928629"/>
              <a:ext cx="529631" cy="2905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94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94"/>
          <p:cNvSpPr txBox="1"/>
          <p:nvPr/>
        </p:nvSpPr>
        <p:spPr>
          <a:xfrm>
            <a:off x="6505500" y="3738402"/>
            <a:ext cx="30333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b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Múltifunción</a:t>
            </a:r>
            <a:endParaRPr sz="2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064" name="Google Shape;106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94"/>
          <p:cNvSpPr/>
          <p:nvPr/>
        </p:nvSpPr>
        <p:spPr>
          <a:xfrm>
            <a:off x="355997" y="1533683"/>
            <a:ext cx="2701800" cy="14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B6B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6" name="Google Shape;1066;p94"/>
          <p:cNvSpPr/>
          <p:nvPr/>
        </p:nvSpPr>
        <p:spPr>
          <a:xfrm>
            <a:off x="355997" y="3215077"/>
            <a:ext cx="2701800" cy="97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B6B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7" name="Google Shape;1067;p94"/>
          <p:cNvSpPr/>
          <p:nvPr/>
        </p:nvSpPr>
        <p:spPr>
          <a:xfrm>
            <a:off x="3363772" y="2726688"/>
            <a:ext cx="2816400" cy="156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B6B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94"/>
          <p:cNvSpPr/>
          <p:nvPr/>
        </p:nvSpPr>
        <p:spPr>
          <a:xfrm>
            <a:off x="3375252" y="1487914"/>
            <a:ext cx="2805000" cy="97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B6B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94"/>
          <p:cNvSpPr txBox="1"/>
          <p:nvPr/>
        </p:nvSpPr>
        <p:spPr>
          <a:xfrm>
            <a:off x="445647" y="1586683"/>
            <a:ext cx="2540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Localización</a:t>
            </a:r>
            <a:endParaRPr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Coord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</a:t>
            </a:r>
            <a:r>
              <a:rPr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nadas</a:t>
            </a:r>
            <a:endParaRPr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Datum</a:t>
            </a:r>
            <a:endParaRPr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Posición vertical</a:t>
            </a:r>
            <a:endParaRPr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Geogra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</a:t>
            </a:r>
            <a:r>
              <a:rPr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ía: país</a:t>
            </a:r>
            <a:endParaRPr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0" name="Google Shape;1070;p94"/>
          <p:cNvSpPr txBox="1"/>
          <p:nvPr/>
        </p:nvSpPr>
        <p:spPr>
          <a:xfrm>
            <a:off x="445652" y="3268452"/>
            <a:ext cx="254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Taxonomía</a:t>
            </a:r>
            <a:endParaRPr b="1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Nombre científico</a:t>
            </a:r>
            <a:endParaRPr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Tipo</a:t>
            </a:r>
            <a:endParaRPr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1" name="Google Shape;1071;p94"/>
          <p:cNvSpPr txBox="1"/>
          <p:nvPr/>
        </p:nvSpPr>
        <p:spPr>
          <a:xfrm>
            <a:off x="3488722" y="1544089"/>
            <a:ext cx="269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Fechas</a:t>
            </a:r>
            <a:endParaRPr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Fecha de identificación</a:t>
            </a:r>
            <a:endParaRPr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Fecha de registro</a:t>
            </a:r>
            <a:endParaRPr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2" name="Google Shape;1072;p94"/>
          <p:cNvSpPr txBox="1"/>
          <p:nvPr/>
        </p:nvSpPr>
        <p:spPr>
          <a:xfrm>
            <a:off x="3500177" y="2769225"/>
            <a:ext cx="2889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Otras</a:t>
            </a:r>
            <a:endParaRPr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Base del registro</a:t>
            </a:r>
            <a:endParaRPr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Sexo</a:t>
            </a:r>
            <a:endParaRPr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Medio de establecimiento</a:t>
            </a:r>
            <a:endParaRPr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Estadío de vida</a:t>
            </a:r>
            <a:endParaRPr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Tipo de medio</a:t>
            </a:r>
            <a:endParaRPr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3" name="Google Shape;1073;p94"/>
          <p:cNvSpPr txBox="1"/>
          <p:nvPr/>
        </p:nvSpPr>
        <p:spPr>
          <a:xfrm>
            <a:off x="1051049" y="299038"/>
            <a:ext cx="44541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I</a:t>
            </a:r>
            <a:r>
              <a:rPr i="0" lang="en" sz="24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nterpretaciones de los datos</a:t>
            </a:r>
            <a:endParaRPr i="0" sz="2400" u="none" cap="none" strike="noStrike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74" name="Google Shape;1074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225" y="119488"/>
            <a:ext cx="794125" cy="7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95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95"/>
          <p:cNvSpPr txBox="1"/>
          <p:nvPr/>
        </p:nvSpPr>
        <p:spPr>
          <a:xfrm>
            <a:off x="6505500" y="3738402"/>
            <a:ext cx="30333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b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Múltifunción</a:t>
            </a:r>
            <a:endParaRPr sz="2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082" name="Google Shape;1082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95"/>
          <p:cNvSpPr txBox="1"/>
          <p:nvPr/>
        </p:nvSpPr>
        <p:spPr>
          <a:xfrm>
            <a:off x="54513" y="4377100"/>
            <a:ext cx="30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https://www.gbif.org/es/occurrence/2995832915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4" name="Google Shape;1084;p95"/>
          <p:cNvSpPr/>
          <p:nvPr/>
        </p:nvSpPr>
        <p:spPr>
          <a:xfrm>
            <a:off x="7535526" y="173746"/>
            <a:ext cx="14043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Ejemplo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95"/>
          <p:cNvSpPr/>
          <p:nvPr/>
        </p:nvSpPr>
        <p:spPr>
          <a:xfrm>
            <a:off x="54513" y="4149466"/>
            <a:ext cx="140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13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Ejemplo</a:t>
            </a:r>
            <a:endParaRPr i="0" sz="1000" u="none" cap="none" strike="noStrik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86" name="Google Shape;1086;p95"/>
          <p:cNvPicPr preferRelativeResize="0"/>
          <p:nvPr/>
        </p:nvPicPr>
        <p:blipFill rotWithShape="1">
          <a:blip r:embed="rId4">
            <a:alphaModFix/>
          </a:blip>
          <a:srcRect b="0" l="0" r="5873" t="0"/>
          <a:stretch/>
        </p:blipFill>
        <p:spPr>
          <a:xfrm>
            <a:off x="54525" y="1306825"/>
            <a:ext cx="6311876" cy="23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95"/>
          <p:cNvSpPr/>
          <p:nvPr/>
        </p:nvSpPr>
        <p:spPr>
          <a:xfrm>
            <a:off x="1563931" y="1364934"/>
            <a:ext cx="1670700" cy="2311200"/>
          </a:xfrm>
          <a:prstGeom prst="rect">
            <a:avLst/>
          </a:prstGeom>
          <a:noFill/>
          <a:ln cap="flat" cmpd="sng" w="19050">
            <a:solidFill>
              <a:srgbClr val="EB6B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95"/>
          <p:cNvSpPr txBox="1"/>
          <p:nvPr/>
        </p:nvSpPr>
        <p:spPr>
          <a:xfrm>
            <a:off x="1051049" y="299038"/>
            <a:ext cx="44541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I</a:t>
            </a:r>
            <a:r>
              <a:rPr i="0" lang="en" sz="24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nterpretaciones de los datos</a:t>
            </a:r>
            <a:endParaRPr i="0" sz="2400" u="none" cap="none" strike="noStrike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89" name="Google Shape;1089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225" y="119488"/>
            <a:ext cx="794125" cy="7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95"/>
          <p:cNvSpPr/>
          <p:nvPr/>
        </p:nvSpPr>
        <p:spPr>
          <a:xfrm>
            <a:off x="4834802" y="1364925"/>
            <a:ext cx="1154700" cy="2311200"/>
          </a:xfrm>
          <a:prstGeom prst="rect">
            <a:avLst/>
          </a:prstGeom>
          <a:noFill/>
          <a:ln cap="flat" cmpd="sng" w="19050">
            <a:solidFill>
              <a:srgbClr val="EB6B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96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96"/>
          <p:cNvSpPr txBox="1"/>
          <p:nvPr/>
        </p:nvSpPr>
        <p:spPr>
          <a:xfrm>
            <a:off x="6505500" y="3738402"/>
            <a:ext cx="30333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b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Múltifunción</a:t>
            </a:r>
            <a:endParaRPr sz="2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098" name="Google Shape;1098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96"/>
          <p:cNvSpPr txBox="1"/>
          <p:nvPr/>
        </p:nvSpPr>
        <p:spPr>
          <a:xfrm>
            <a:off x="54513" y="4377100"/>
            <a:ext cx="30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https://www.gbif.org/es/occurrence/2995832915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0" name="Google Shape;1100;p96"/>
          <p:cNvSpPr/>
          <p:nvPr/>
        </p:nvSpPr>
        <p:spPr>
          <a:xfrm>
            <a:off x="7535526" y="173746"/>
            <a:ext cx="14043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Ejemplo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96"/>
          <p:cNvSpPr/>
          <p:nvPr/>
        </p:nvSpPr>
        <p:spPr>
          <a:xfrm>
            <a:off x="54513" y="4149466"/>
            <a:ext cx="140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13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Ejemplo</a:t>
            </a:r>
            <a:endParaRPr i="0" sz="1000" u="none" cap="none" strike="noStrik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02" name="Google Shape;1102;p96"/>
          <p:cNvPicPr preferRelativeResize="0"/>
          <p:nvPr/>
        </p:nvPicPr>
        <p:blipFill rotWithShape="1">
          <a:blip r:embed="rId4">
            <a:alphaModFix/>
          </a:blip>
          <a:srcRect b="0" l="0" r="5873" t="0"/>
          <a:stretch/>
        </p:blipFill>
        <p:spPr>
          <a:xfrm>
            <a:off x="54525" y="1306825"/>
            <a:ext cx="6311876" cy="23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96"/>
          <p:cNvSpPr/>
          <p:nvPr/>
        </p:nvSpPr>
        <p:spPr>
          <a:xfrm>
            <a:off x="3240331" y="1364934"/>
            <a:ext cx="1670700" cy="2311200"/>
          </a:xfrm>
          <a:prstGeom prst="rect">
            <a:avLst/>
          </a:prstGeom>
          <a:noFill/>
          <a:ln cap="flat" cmpd="sng" w="19050">
            <a:solidFill>
              <a:srgbClr val="EB6B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96"/>
          <p:cNvSpPr txBox="1"/>
          <p:nvPr/>
        </p:nvSpPr>
        <p:spPr>
          <a:xfrm>
            <a:off x="1848625" y="3672613"/>
            <a:ext cx="4454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700" u="none" cap="none" strike="noStrike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Los datos originales </a:t>
            </a:r>
            <a:r>
              <a:rPr i="0" lang="en" sz="1700" u="none" cap="none" strike="noStrike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siempre</a:t>
            </a:r>
            <a:r>
              <a:rPr i="0" lang="en" sz="1700" u="none" cap="none" strike="noStrike">
                <a:solidFill>
                  <a:srgbClr val="EB6B42"/>
                </a:solidFill>
                <a:latin typeface="Roboto Thin"/>
                <a:ea typeface="Roboto Thin"/>
                <a:cs typeface="Roboto Thin"/>
                <a:sym typeface="Roboto Thin"/>
              </a:rPr>
              <a:t> están disponibles, nunca se pierden</a:t>
            </a:r>
            <a:endParaRPr i="0" sz="1700" u="none" cap="none" strike="noStrike">
              <a:solidFill>
                <a:srgbClr val="EB6B4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105" name="Google Shape;1105;p96"/>
          <p:cNvSpPr txBox="1"/>
          <p:nvPr/>
        </p:nvSpPr>
        <p:spPr>
          <a:xfrm>
            <a:off x="1051049" y="299038"/>
            <a:ext cx="44541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I</a:t>
            </a:r>
            <a:r>
              <a:rPr i="0" lang="en" sz="24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nterpretaciones de los datos</a:t>
            </a:r>
            <a:endParaRPr i="0" sz="2400" u="none" cap="none" strike="noStrike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06" name="Google Shape;1106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225" y="119488"/>
            <a:ext cx="794125" cy="7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153"/>
            <a:ext cx="9144000" cy="33334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97"/>
          <p:cNvSpPr txBox="1"/>
          <p:nvPr/>
        </p:nvSpPr>
        <p:spPr>
          <a:xfrm>
            <a:off x="2521700" y="1809200"/>
            <a:ext cx="5253900" cy="18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Light"/>
              <a:buChar char="●"/>
            </a:pPr>
            <a:r>
              <a:rPr lang="en" sz="1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Sí, lo uso regularmente</a:t>
            </a:r>
            <a:endParaRPr sz="1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0" marL="6286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Light"/>
              <a:buChar char="●"/>
            </a:pPr>
            <a:r>
              <a:rPr lang="en" sz="1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Sí, lo he utilizado alguna vez</a:t>
            </a:r>
            <a:endParaRPr sz="1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0" marL="6286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Light"/>
              <a:buChar char="●"/>
            </a:pPr>
            <a:r>
              <a:rPr lang="en" sz="1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 conozco pero nunca lo he utilizado</a:t>
            </a:r>
            <a:endParaRPr sz="1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0" marL="62865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900"/>
              <a:buFont typeface="Roboto Light"/>
              <a:buChar char="●"/>
            </a:pPr>
            <a:r>
              <a:rPr lang="en" sz="1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Jamás había escuchado ese nombre… </a:t>
            </a:r>
            <a:endParaRPr sz="2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4" name="Google Shape;1114;p97"/>
          <p:cNvSpPr txBox="1"/>
          <p:nvPr/>
        </p:nvSpPr>
        <p:spPr>
          <a:xfrm>
            <a:off x="1672475" y="844250"/>
            <a:ext cx="623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¿Ha utilizado alguna vez OpenRefine?</a:t>
            </a:r>
            <a:endParaRPr sz="2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15" name="Google Shape;111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50" y="1661600"/>
            <a:ext cx="2240751" cy="224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98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98"/>
          <p:cNvSpPr txBox="1"/>
          <p:nvPr/>
        </p:nvSpPr>
        <p:spPr>
          <a:xfrm>
            <a:off x="6505500" y="3738402"/>
            <a:ext cx="30333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b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Múltifunción</a:t>
            </a:r>
            <a:endParaRPr sz="2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123" name="Google Shape;1123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99" y="367006"/>
            <a:ext cx="3473908" cy="7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98"/>
          <p:cNvSpPr/>
          <p:nvPr/>
        </p:nvSpPr>
        <p:spPr>
          <a:xfrm>
            <a:off x="314300" y="1449175"/>
            <a:ext cx="55749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Visualizar, limpiar, transformar y aumentar datos</a:t>
            </a:r>
            <a:endParaRPr i="0" sz="1400" u="none" cap="none" strike="noStrike">
              <a:solidFill>
                <a:srgbClr val="EB6B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6" name="Google Shape;1126;p98"/>
          <p:cNvSpPr/>
          <p:nvPr/>
        </p:nvSpPr>
        <p:spPr>
          <a:xfrm>
            <a:off x="382475" y="2458550"/>
            <a:ext cx="5160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Desarrollado y mantenido por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la comunidad</a:t>
            </a:r>
            <a:endParaRPr i="0" sz="1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7" name="Google Shape;1127;p98"/>
          <p:cNvSpPr/>
          <p:nvPr/>
        </p:nvSpPr>
        <p:spPr>
          <a:xfrm>
            <a:off x="382474" y="2015350"/>
            <a:ext cx="5574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Libre y de código abierto</a:t>
            </a:r>
            <a:endParaRPr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8" name="Google Shape;1128;p98"/>
          <p:cNvSpPr/>
          <p:nvPr/>
        </p:nvSpPr>
        <p:spPr>
          <a:xfrm>
            <a:off x="382481" y="3706140"/>
            <a:ext cx="5574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Ejecutado en navegador, pero NO necesita </a:t>
            </a:r>
            <a:r>
              <a:rPr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Internet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(excepto cuando interact</a:t>
            </a: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úa con otros servicios</a:t>
            </a:r>
            <a:r>
              <a:rPr i="0" lang="en" sz="13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i="0" sz="13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9" name="Google Shape;1129;p98"/>
          <p:cNvSpPr/>
          <p:nvPr/>
        </p:nvSpPr>
        <p:spPr>
          <a:xfrm>
            <a:off x="382474" y="2919929"/>
            <a:ext cx="5574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Puede utilizarse con </a:t>
            </a:r>
            <a:r>
              <a:rPr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Windows, Linux, MacOS</a:t>
            </a:r>
            <a:endParaRPr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0" name="Google Shape;1130;p98"/>
          <p:cNvSpPr/>
          <p:nvPr/>
        </p:nvSpPr>
        <p:spPr>
          <a:xfrm>
            <a:off x="382474" y="3319789"/>
            <a:ext cx="5574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Requiere</a:t>
            </a:r>
            <a:r>
              <a:rPr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Java JRE</a:t>
            </a:r>
            <a:endParaRPr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1" name="Google Shape;1131;p98"/>
          <p:cNvSpPr txBox="1"/>
          <p:nvPr/>
        </p:nvSpPr>
        <p:spPr>
          <a:xfrm>
            <a:off x="-940150" y="4538099"/>
            <a:ext cx="321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Roboto Thin"/>
                <a:ea typeface="Roboto Thin"/>
                <a:cs typeface="Roboto Thin"/>
                <a:sym typeface="Roboto Th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https://openrefine.org</a:t>
            </a:r>
            <a:endParaRPr sz="10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99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99"/>
          <p:cNvSpPr txBox="1"/>
          <p:nvPr/>
        </p:nvSpPr>
        <p:spPr>
          <a:xfrm>
            <a:off x="6505500" y="3738402"/>
            <a:ext cx="30333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b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Múltifunción</a:t>
            </a:r>
            <a:endParaRPr sz="2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139" name="Google Shape;1139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99" y="367006"/>
            <a:ext cx="3473908" cy="71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1" name="Google Shape;1141;p99"/>
          <p:cNvGrpSpPr/>
          <p:nvPr/>
        </p:nvGrpSpPr>
        <p:grpSpPr>
          <a:xfrm>
            <a:off x="382474" y="2018622"/>
            <a:ext cx="5574826" cy="1799739"/>
            <a:chOff x="509965" y="2691497"/>
            <a:chExt cx="7433101" cy="2399651"/>
          </a:xfrm>
        </p:grpSpPr>
        <p:sp>
          <p:nvSpPr>
            <p:cNvPr id="1142" name="Google Shape;1142;p99"/>
            <p:cNvSpPr/>
            <p:nvPr/>
          </p:nvSpPr>
          <p:spPr>
            <a:xfrm>
              <a:off x="509965" y="4633948"/>
              <a:ext cx="743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 Light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Permite edición/transformación masiva</a:t>
              </a:r>
              <a:endPara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3" name="Google Shape;1143;p99"/>
            <p:cNvSpPr/>
            <p:nvPr/>
          </p:nvSpPr>
          <p:spPr>
            <a:xfrm>
              <a:off x="509975" y="3384022"/>
              <a:ext cx="6880500" cy="7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 Light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Manejo general intuitivo</a:t>
              </a:r>
              <a:endPara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(aunque utilizar ciertas funciones requieren experiencia)</a:t>
              </a:r>
              <a:endPara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4" name="Google Shape;1144;p99"/>
            <p:cNvSpPr/>
            <p:nvPr/>
          </p:nvSpPr>
          <p:spPr>
            <a:xfrm>
              <a:off x="509966" y="2691497"/>
              <a:ext cx="7433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 Light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Permite trabajar con distintos tipos de archivos</a:t>
              </a:r>
              <a:endPara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-304800" lvl="1" marL="9144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Light"/>
                <a:buChar char="○"/>
              </a:pPr>
              <a:r>
                <a:rPr lang="en" sz="12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e.g., TSV, CSV, *SV, Excel (.xls, .xlsx), JSON, XML, RDF, etc.</a:t>
              </a:r>
              <a:endPara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99"/>
            <p:cNvSpPr/>
            <p:nvPr/>
          </p:nvSpPr>
          <p:spPr>
            <a:xfrm>
              <a:off x="509965" y="4100802"/>
              <a:ext cx="743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 Light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Basado en celdas, filas y columnas</a:t>
              </a:r>
              <a:endParaRPr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1146" name="Google Shape;1146;p99"/>
          <p:cNvSpPr/>
          <p:nvPr/>
        </p:nvSpPr>
        <p:spPr>
          <a:xfrm>
            <a:off x="382486" y="3932186"/>
            <a:ext cx="5574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Función agrupamiento (clusters)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7" name="Google Shape;1147;p99"/>
          <p:cNvSpPr txBox="1"/>
          <p:nvPr/>
        </p:nvSpPr>
        <p:spPr>
          <a:xfrm>
            <a:off x="-940150" y="4538099"/>
            <a:ext cx="321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Roboto Thin"/>
                <a:ea typeface="Roboto Thin"/>
                <a:cs typeface="Roboto Thin"/>
                <a:sym typeface="Roboto Th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https://openrefine.org</a:t>
            </a:r>
            <a:endParaRPr sz="10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148" name="Google Shape;1148;p99"/>
          <p:cNvSpPr/>
          <p:nvPr/>
        </p:nvSpPr>
        <p:spPr>
          <a:xfrm>
            <a:off x="314300" y="1449175"/>
            <a:ext cx="55749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Visualizar, limpiar, transformar y aumentar datos</a:t>
            </a:r>
            <a:endParaRPr i="0" sz="1400" u="none" cap="none" strike="noStrike">
              <a:solidFill>
                <a:srgbClr val="EB6B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00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100"/>
          <p:cNvSpPr txBox="1"/>
          <p:nvPr/>
        </p:nvSpPr>
        <p:spPr>
          <a:xfrm>
            <a:off x="6505500" y="3738402"/>
            <a:ext cx="30333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b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Múltifunción</a:t>
            </a:r>
            <a:endParaRPr sz="2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156" name="Google Shape;115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7" name="Google Shape;1157;p100"/>
          <p:cNvGrpSpPr/>
          <p:nvPr/>
        </p:nvGrpSpPr>
        <p:grpSpPr>
          <a:xfrm>
            <a:off x="382566" y="2012082"/>
            <a:ext cx="6211842" cy="2028339"/>
            <a:chOff x="4472365" y="3195133"/>
            <a:chExt cx="7433101" cy="2704451"/>
          </a:xfrm>
        </p:grpSpPr>
        <p:sp>
          <p:nvSpPr>
            <p:cNvPr id="1158" name="Google Shape;1158;p100"/>
            <p:cNvSpPr/>
            <p:nvPr/>
          </p:nvSpPr>
          <p:spPr>
            <a:xfrm>
              <a:off x="4472365" y="5442385"/>
              <a:ext cx="743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 Light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Permite interacción con otros servicios para obtener información</a:t>
              </a:r>
              <a:endPara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-311150" lvl="1" marL="9144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Roboto Light"/>
                <a:buChar char="○"/>
              </a:pPr>
              <a:r>
                <a:rPr lang="en" sz="13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e.g., taxonómica, geográfica, etc.</a:t>
              </a:r>
              <a:endParaRPr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9" name="Google Shape;1159;p100"/>
            <p:cNvSpPr/>
            <p:nvPr/>
          </p:nvSpPr>
          <p:spPr>
            <a:xfrm>
              <a:off x="4472367" y="3989267"/>
              <a:ext cx="688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 Light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Los proyectos pueden ser creados, importados y exportados</a:t>
              </a:r>
              <a:endPara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0" name="Google Shape;1160;p100"/>
            <p:cNvSpPr/>
            <p:nvPr/>
          </p:nvSpPr>
          <p:spPr>
            <a:xfrm>
              <a:off x="4472365" y="4807638"/>
              <a:ext cx="743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 Light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Los pasos (todos o algunos) pueden ser extraídos/guardados</a:t>
              </a:r>
              <a:endParaRPr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1" name="Google Shape;1161;p100"/>
            <p:cNvSpPr/>
            <p:nvPr/>
          </p:nvSpPr>
          <p:spPr>
            <a:xfrm>
              <a:off x="4472366" y="3195133"/>
              <a:ext cx="7433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 Light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Los datos originales no son afectados por el proceso de limpieza</a:t>
              </a:r>
              <a:endPara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pic>
        <p:nvPicPr>
          <p:cNvPr id="1162" name="Google Shape;116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99" y="367006"/>
            <a:ext cx="3473908" cy="7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00"/>
          <p:cNvSpPr txBox="1"/>
          <p:nvPr/>
        </p:nvSpPr>
        <p:spPr>
          <a:xfrm>
            <a:off x="-940150" y="4538099"/>
            <a:ext cx="321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Roboto Thin"/>
                <a:ea typeface="Roboto Thin"/>
                <a:cs typeface="Roboto Thin"/>
                <a:sym typeface="Roboto Th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https://openrefine.org</a:t>
            </a:r>
            <a:endParaRPr sz="10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164" name="Google Shape;1164;p100"/>
          <p:cNvSpPr/>
          <p:nvPr/>
        </p:nvSpPr>
        <p:spPr>
          <a:xfrm>
            <a:off x="314300" y="1449175"/>
            <a:ext cx="55749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Visualizar, limpiar, transformar y aumentar datos</a:t>
            </a:r>
            <a:endParaRPr i="0" sz="1400" u="none" cap="none" strike="noStrike">
              <a:solidFill>
                <a:srgbClr val="EB6B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01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101"/>
          <p:cNvSpPr txBox="1"/>
          <p:nvPr/>
        </p:nvSpPr>
        <p:spPr>
          <a:xfrm>
            <a:off x="6505500" y="3738402"/>
            <a:ext cx="30333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b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Múltifunción</a:t>
            </a:r>
            <a:endParaRPr sz="2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172" name="Google Shape;1172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01"/>
          <p:cNvSpPr txBox="1"/>
          <p:nvPr/>
        </p:nvSpPr>
        <p:spPr>
          <a:xfrm>
            <a:off x="439463" y="1128300"/>
            <a:ext cx="6013500" cy="3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●"/>
            </a:pPr>
            <a:r>
              <a:rPr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FORMAT</a:t>
            </a:r>
            <a:r>
              <a:rPr lang="en" sz="1400">
                <a:latin typeface="Roboto Light"/>
                <a:ea typeface="Roboto Light"/>
                <a:cs typeface="Roboto Light"/>
                <a:sym typeface="Roboto Light"/>
              </a:rPr>
              <a:t>O</a:t>
            </a:r>
            <a:endParaRPr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○"/>
            </a:pPr>
            <a:r>
              <a:rPr i="0" lang="en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Remover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espacios en blanco</a:t>
            </a:r>
            <a:endParaRPr i="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Separar valores en nuevas columnas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Concatenar valores en nuevas columnas</a:t>
            </a:r>
            <a:endParaRPr i="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○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Encontrar duplicados en IDs</a:t>
            </a:r>
            <a:r>
              <a:rPr i="0" lang="en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i="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Light"/>
              <a:buChar char="●"/>
            </a:pPr>
            <a:r>
              <a:rPr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TAXONO</a:t>
            </a:r>
            <a:r>
              <a:rPr lang="en" sz="1400">
                <a:latin typeface="Roboto Light"/>
                <a:ea typeface="Roboto Light"/>
                <a:cs typeface="Roboto Light"/>
                <a:sym typeface="Roboto Light"/>
              </a:rPr>
              <a:t>MÍA</a:t>
            </a:r>
            <a:endParaRPr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Renombrar nombres científicos con errores</a:t>
            </a:r>
            <a:endParaRPr i="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Utilizar servicios web para resolver nombres y clasificaciones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0" lang="en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Light"/>
              <a:buChar char="●"/>
            </a:pPr>
            <a:r>
              <a:rPr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GEOGRA</a:t>
            </a:r>
            <a:r>
              <a:rPr lang="en" sz="1400">
                <a:latin typeface="Roboto Light"/>
                <a:ea typeface="Roboto Light"/>
                <a:cs typeface="Roboto Light"/>
                <a:sym typeface="Roboto Light"/>
              </a:rPr>
              <a:t>FÍA</a:t>
            </a:r>
            <a:endParaRPr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Utilizar servicios web para georreferenciar</a:t>
            </a:r>
            <a:endParaRPr i="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Encontrar outliers en coordenadas geográficas</a:t>
            </a:r>
            <a:endParaRPr i="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1148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… 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entre otros</a:t>
            </a:r>
            <a:r>
              <a:rPr i="0" lang="en" sz="13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…</a:t>
            </a:r>
            <a:endParaRPr i="0" sz="13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74" name="Google Shape;1174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99" y="367006"/>
            <a:ext cx="3473908" cy="7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01"/>
          <p:cNvSpPr txBox="1"/>
          <p:nvPr/>
        </p:nvSpPr>
        <p:spPr>
          <a:xfrm>
            <a:off x="-940150" y="4538099"/>
            <a:ext cx="321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Roboto Thin"/>
                <a:ea typeface="Roboto Thin"/>
                <a:cs typeface="Roboto Thin"/>
                <a:sym typeface="Roboto Th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https://openrefine.org</a:t>
            </a:r>
            <a:endParaRPr sz="10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02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102"/>
          <p:cNvSpPr txBox="1"/>
          <p:nvPr/>
        </p:nvSpPr>
        <p:spPr>
          <a:xfrm>
            <a:off x="6505500" y="3738402"/>
            <a:ext cx="30333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b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Múltifunción</a:t>
            </a:r>
            <a:endParaRPr sz="2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183" name="Google Shape;1183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5424" y="1290913"/>
            <a:ext cx="679310" cy="67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102"/>
          <p:cNvPicPr preferRelativeResize="0"/>
          <p:nvPr/>
        </p:nvPicPr>
        <p:blipFill rotWithShape="1">
          <a:blip r:embed="rId5">
            <a:alphaModFix/>
          </a:blip>
          <a:srcRect b="7551" l="0" r="0" t="13378"/>
          <a:stretch/>
        </p:blipFill>
        <p:spPr>
          <a:xfrm>
            <a:off x="4627425" y="1272325"/>
            <a:ext cx="839926" cy="7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32150" y="1413000"/>
            <a:ext cx="1277199" cy="5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456" y="1272337"/>
            <a:ext cx="2666418" cy="324039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8" name="Google Shape;1188;p102"/>
          <p:cNvSpPr txBox="1"/>
          <p:nvPr/>
        </p:nvSpPr>
        <p:spPr>
          <a:xfrm>
            <a:off x="3291175" y="2460750"/>
            <a:ext cx="2961000" cy="1569900"/>
          </a:xfrm>
          <a:prstGeom prst="rect">
            <a:avLst/>
          </a:prstGeom>
          <a:solidFill>
            <a:srgbClr val="FFFFFF">
              <a:alpha val="69830"/>
            </a:srgbClr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Thin"/>
                <a:ea typeface="Roboto Thin"/>
                <a:cs typeface="Roboto Thin"/>
                <a:sym typeface="Roboto Thin"/>
              </a:rPr>
              <a:t>Zermoglio PF, Plata Corredor CA, Wieczorek JR, Ortiz Gallego R &amp; Buitrago L (2021) </a:t>
            </a:r>
            <a:endParaRPr sz="12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Thin"/>
                <a:ea typeface="Roboto Thin"/>
                <a:cs typeface="Roboto Thin"/>
                <a:sym typeface="Roboto Thin"/>
              </a:rPr>
              <a:t>Guía para la limpieza de datos sobre biodiversidad con OpenRefine. </a:t>
            </a:r>
            <a:r>
              <a:rPr lang="en" sz="1300">
                <a:latin typeface="Roboto Thin"/>
                <a:ea typeface="Roboto Thin"/>
                <a:cs typeface="Roboto Thin"/>
                <a:sym typeface="Roboto Thin"/>
              </a:rPr>
              <a:t>Versión 3. </a:t>
            </a:r>
            <a:r>
              <a:rPr lang="en" sz="1200">
                <a:latin typeface="Roboto Thin"/>
                <a:ea typeface="Roboto Thin"/>
                <a:cs typeface="Roboto Thin"/>
                <a:sym typeface="Roboto Thin"/>
              </a:rPr>
              <a:t>Copenhagen: GBIF Secretariat.</a:t>
            </a:r>
            <a:r>
              <a:rPr lang="en" sz="1300">
                <a:latin typeface="Roboto Thin"/>
                <a:ea typeface="Roboto Thin"/>
                <a:cs typeface="Roboto Thin"/>
                <a:sym typeface="Roboto Thin"/>
              </a:rPr>
              <a:t> </a:t>
            </a:r>
            <a:r>
              <a:rPr lang="en" sz="1300">
                <a:solidFill>
                  <a:schemeClr val="hlink"/>
                </a:solidFill>
                <a:uFill>
                  <a:noFill/>
                </a:uFill>
                <a:latin typeface="Roboto Thin"/>
                <a:ea typeface="Roboto Thin"/>
                <a:cs typeface="Roboto Thin"/>
                <a:sym typeface="Roboto Thin"/>
                <a:hlinkClick r:id="rId8"/>
              </a:rPr>
              <a:t>https://doi.org/10.15468/doc-gzjg-af18</a:t>
            </a:r>
            <a:endParaRPr sz="1300"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189" name="Google Shape;1189;p1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4299" y="367006"/>
            <a:ext cx="3473908" cy="7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03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103"/>
          <p:cNvSpPr txBox="1"/>
          <p:nvPr/>
        </p:nvSpPr>
        <p:spPr>
          <a:xfrm>
            <a:off x="6505500" y="3738402"/>
            <a:ext cx="30333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b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Múltifunción</a:t>
            </a:r>
            <a:endParaRPr sz="2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197" name="Google Shape;119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03"/>
          <p:cNvSpPr/>
          <p:nvPr/>
        </p:nvSpPr>
        <p:spPr>
          <a:xfrm>
            <a:off x="3037875" y="1083506"/>
            <a:ext cx="3474000" cy="3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Thin"/>
              <a:buChar char="●"/>
            </a:pPr>
            <a:r>
              <a:rPr lang="en" sz="15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Primeros pasos: datos y proyectos</a:t>
            </a:r>
            <a:endParaRPr sz="15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●"/>
            </a:pPr>
            <a:r>
              <a:rPr lang="en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Limpieza de datos</a:t>
            </a:r>
            <a:endParaRPr sz="16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○"/>
            </a:pPr>
            <a:r>
              <a:rPr lang="en" sz="1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facetas y Filtros</a:t>
            </a:r>
            <a:endParaRPr sz="14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○"/>
            </a:pPr>
            <a:r>
              <a:rPr lang="en" sz="1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agrupamientos</a:t>
            </a:r>
            <a:endParaRPr sz="14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○"/>
            </a:pPr>
            <a:r>
              <a:rPr lang="en" sz="1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banderas y estrellas</a:t>
            </a:r>
            <a:endParaRPr sz="14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Thin"/>
              <a:buChar char="●"/>
            </a:pPr>
            <a:r>
              <a:rPr lang="en" sz="15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Guardado y exportación</a:t>
            </a:r>
            <a:endParaRPr sz="15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●"/>
            </a:pPr>
            <a:r>
              <a:rPr lang="en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Consultas a servicios externos</a:t>
            </a:r>
            <a:endParaRPr sz="16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○"/>
            </a:pPr>
            <a:r>
              <a:rPr lang="en" sz="1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resolución de nombres científicos</a:t>
            </a:r>
            <a:endParaRPr sz="14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○"/>
            </a:pPr>
            <a:r>
              <a:rPr lang="en" sz="1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georreferenciación</a:t>
            </a:r>
            <a:endParaRPr sz="14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○"/>
            </a:pPr>
            <a:r>
              <a:rPr lang="en" sz="1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limpieza de fechas </a:t>
            </a:r>
            <a:endParaRPr sz="14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Thin"/>
              <a:buChar char="●"/>
            </a:pPr>
            <a:r>
              <a:rPr lang="en" sz="16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Rutinas de validación</a:t>
            </a:r>
            <a:endParaRPr sz="16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○"/>
            </a:pPr>
            <a:r>
              <a:rPr lang="en" sz="1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validación taxonómica</a:t>
            </a:r>
            <a:endParaRPr sz="14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○"/>
            </a:pPr>
            <a:r>
              <a:rPr lang="en" sz="1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validación de elevaciones</a:t>
            </a:r>
            <a:endParaRPr sz="14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Thin"/>
              <a:buChar char="○"/>
            </a:pPr>
            <a:r>
              <a:rPr lang="en" sz="1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transformación de fechas </a:t>
            </a:r>
            <a:endParaRPr sz="14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199" name="Google Shape;119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99" y="367006"/>
            <a:ext cx="3473908" cy="7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56" y="1272337"/>
            <a:ext cx="2666418" cy="324039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129484" y="3257980"/>
            <a:ext cx="30333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Calidad</a:t>
            </a: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40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 datos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131101" y="836213"/>
            <a:ext cx="27711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Es un concepto subjetivo, es como definir que es bonito, bueno o valioso.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5" name="Google Shape;215;p32"/>
          <p:cNvSpPr/>
          <p:nvPr/>
        </p:nvSpPr>
        <p:spPr>
          <a:xfrm>
            <a:off x="4532391" y="1668491"/>
            <a:ext cx="33702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Capacidad de los datos de satisfacer las necesidades de quien los usa.</a:t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" name="Google Shape;216;p32"/>
          <p:cNvSpPr/>
          <p:nvPr/>
        </p:nvSpPr>
        <p:spPr>
          <a:xfrm>
            <a:off x="5027270" y="3452465"/>
            <a:ext cx="2466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No hay datos ‘malos’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4472066" y="553599"/>
            <a:ext cx="36057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38422"/>
              </a:buClr>
              <a:buSzPts val="3300"/>
              <a:buFont typeface="Bebas Neue"/>
              <a:buNone/>
            </a:pPr>
            <a:r>
              <a:rPr b="1" lang="en" sz="3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Fitness for Use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lab Light"/>
              <a:buNone/>
            </a:pPr>
            <a:r>
              <a:rPr lang="en" sz="15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Aptitud para el uso</a:t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Google Shape;1206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04"/>
          <p:cNvSpPr/>
          <p:nvPr/>
        </p:nvSpPr>
        <p:spPr>
          <a:xfrm>
            <a:off x="-7500" y="0"/>
            <a:ext cx="9144000" cy="4809900"/>
          </a:xfrm>
          <a:prstGeom prst="rect">
            <a:avLst/>
          </a:prstGeom>
          <a:solidFill>
            <a:srgbClr val="EAEBF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208" name="Google Shape;1208;p104"/>
          <p:cNvSpPr txBox="1"/>
          <p:nvPr/>
        </p:nvSpPr>
        <p:spPr>
          <a:xfrm>
            <a:off x="2202400" y="2252125"/>
            <a:ext cx="48312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EB6B42"/>
                </a:solidFill>
                <a:latin typeface="Roboto Medium"/>
                <a:ea typeface="Roboto Medium"/>
                <a:cs typeface="Roboto Medium"/>
                <a:sym typeface="Roboto Medium"/>
              </a:rPr>
              <a:t>Demo</a:t>
            </a:r>
            <a:endParaRPr sz="3800">
              <a:solidFill>
                <a:srgbClr val="EB6B4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09" name="Google Shape;120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7449" y="1586206"/>
            <a:ext cx="3473908" cy="7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5" name="Google Shape;121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05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Google Shape;1217;p105"/>
          <p:cNvSpPr txBox="1"/>
          <p:nvPr/>
        </p:nvSpPr>
        <p:spPr>
          <a:xfrm>
            <a:off x="48400" y="3942589"/>
            <a:ext cx="3033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sz="3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8" name="Google Shape;1218;p105"/>
          <p:cNvSpPr/>
          <p:nvPr/>
        </p:nvSpPr>
        <p:spPr>
          <a:xfrm>
            <a:off x="3661196" y="815423"/>
            <a:ext cx="1839600" cy="415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EB6B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Función única</a:t>
            </a:r>
            <a:endParaRPr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9" name="Google Shape;1219;p105"/>
          <p:cNvSpPr/>
          <p:nvPr/>
        </p:nvSpPr>
        <p:spPr>
          <a:xfrm>
            <a:off x="3658474" y="3168296"/>
            <a:ext cx="1839600" cy="415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EB6B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17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Multifunc</a:t>
            </a:r>
            <a:r>
              <a:rPr lang="en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ión</a:t>
            </a:r>
            <a:endParaRPr i="0" sz="17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220" name="Google Shape;1220;p105"/>
          <p:cNvCxnSpPr/>
          <p:nvPr/>
        </p:nvCxnSpPr>
        <p:spPr>
          <a:xfrm flipH="1" rot="-5400000">
            <a:off x="2371737" y="2103446"/>
            <a:ext cx="2352900" cy="192000"/>
          </a:xfrm>
          <a:prstGeom prst="bentConnector3">
            <a:avLst>
              <a:gd fmla="val 99828" name="adj1"/>
            </a:avLst>
          </a:prstGeom>
          <a:noFill/>
          <a:ln cap="flat" cmpd="sng" w="38100">
            <a:solidFill>
              <a:srgbClr val="EB6B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1" name="Google Shape;1221;p105"/>
          <p:cNvCxnSpPr/>
          <p:nvPr/>
        </p:nvCxnSpPr>
        <p:spPr>
          <a:xfrm flipH="1" rot="-5400000">
            <a:off x="3038375" y="400175"/>
            <a:ext cx="1037400" cy="208500"/>
          </a:xfrm>
          <a:prstGeom prst="bentConnector3">
            <a:avLst>
              <a:gd fmla="val 99619" name="adj1"/>
            </a:avLst>
          </a:prstGeom>
          <a:noFill/>
          <a:ln cap="flat" cmpd="sng" w="38100">
            <a:solidFill>
              <a:srgbClr val="EB6B4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2" name="Google Shape;1222;p105"/>
          <p:cNvSpPr/>
          <p:nvPr/>
        </p:nvSpPr>
        <p:spPr>
          <a:xfrm>
            <a:off x="5840300" y="376611"/>
            <a:ext cx="2865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Elección depende de:</a:t>
            </a:r>
            <a:endParaRPr i="0" sz="1800" u="none" cap="none" strike="noStrike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223" name="Google Shape;1223;p105"/>
          <p:cNvSpPr/>
          <p:nvPr/>
        </p:nvSpPr>
        <p:spPr>
          <a:xfrm>
            <a:off x="5840307" y="878475"/>
            <a:ext cx="29949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Thin"/>
              <a:buChar char="●"/>
            </a:pPr>
            <a:r>
              <a:rPr lang="en" sz="17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Objetivos y necesidades</a:t>
            </a:r>
            <a:endParaRPr i="0" sz="1700" u="none" cap="none" strike="noStrike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Thin"/>
              <a:buChar char="●"/>
            </a:pPr>
            <a:r>
              <a:rPr lang="en" sz="17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Capacidades</a:t>
            </a:r>
            <a:endParaRPr i="0" sz="1700" u="none" cap="none" strike="noStrike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224" name="Google Shape;1224;p105"/>
          <p:cNvSpPr/>
          <p:nvPr/>
        </p:nvSpPr>
        <p:spPr>
          <a:xfrm>
            <a:off x="5871956" y="2639344"/>
            <a:ext cx="3138000" cy="17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Evaluar la calidad de los datos de modo preliminar</a:t>
            </a:r>
            <a:endParaRPr sz="17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6550" lvl="0" marL="457200" rtl="0" algn="l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Elegir EFICIENCIA con conocimiento de los procesos aplicados</a:t>
            </a:r>
            <a:endParaRPr sz="17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225" name="Google Shape;1225;p105"/>
          <p:cNvSpPr/>
          <p:nvPr/>
        </p:nvSpPr>
        <p:spPr>
          <a:xfrm>
            <a:off x="5840300" y="2088286"/>
            <a:ext cx="2865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Recomendación:</a:t>
            </a:r>
            <a:endParaRPr i="0" sz="1800" u="none" cap="none" strike="noStrike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06"/>
          <p:cNvSpPr/>
          <p:nvPr/>
        </p:nvSpPr>
        <p:spPr>
          <a:xfrm>
            <a:off x="6505500" y="0"/>
            <a:ext cx="2638500" cy="48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106"/>
          <p:cNvSpPr txBox="1"/>
          <p:nvPr/>
        </p:nvSpPr>
        <p:spPr>
          <a:xfrm>
            <a:off x="6505500" y="3738402"/>
            <a:ext cx="30333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 b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233" name="Google Shape;123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225" y="595464"/>
            <a:ext cx="4454101" cy="3618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106"/>
          <p:cNvSpPr/>
          <p:nvPr/>
        </p:nvSpPr>
        <p:spPr>
          <a:xfrm>
            <a:off x="0" y="4507127"/>
            <a:ext cx="5664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i="0" lang="en" sz="1100" cap="none" strike="noStrike">
                <a:solidFill>
                  <a:schemeClr val="dk1"/>
                </a:solidFill>
                <a:uFill>
                  <a:noFill/>
                </a:uFill>
                <a:latin typeface="Roboto Thin"/>
                <a:ea typeface="Roboto Thin"/>
                <a:cs typeface="Roboto Thin"/>
                <a:sym typeface="Roboto Th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https://www.gbif.org/resource/search?contentType=tool</a:t>
            </a:r>
            <a:endParaRPr sz="11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https://biodiversidad.co/recursos/calidaddedatos</a:t>
            </a:r>
            <a:endParaRPr sz="11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6" name="Google Shape;1236;p106"/>
          <p:cNvSpPr txBox="1"/>
          <p:nvPr/>
        </p:nvSpPr>
        <p:spPr>
          <a:xfrm>
            <a:off x="1051049" y="160463"/>
            <a:ext cx="44541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Herramientas</a:t>
            </a:r>
            <a:endParaRPr i="0" sz="2400" u="none" cap="none" strike="noStrike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37" name="Google Shape;1237;p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225" y="119488"/>
            <a:ext cx="794125" cy="7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107"/>
          <p:cNvSpPr/>
          <p:nvPr/>
        </p:nvSpPr>
        <p:spPr>
          <a:xfrm>
            <a:off x="0" y="3457582"/>
            <a:ext cx="3033300" cy="13527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107"/>
          <p:cNvSpPr txBox="1"/>
          <p:nvPr/>
        </p:nvSpPr>
        <p:spPr>
          <a:xfrm>
            <a:off x="139009" y="3483667"/>
            <a:ext cx="30333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Calidad</a:t>
            </a: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40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 datos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6" name="Google Shape;1246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828"/>
            <a:ext cx="9144000" cy="3305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Google Shape;1252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08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108"/>
          <p:cNvSpPr txBox="1"/>
          <p:nvPr/>
        </p:nvSpPr>
        <p:spPr>
          <a:xfrm>
            <a:off x="129484" y="3257980"/>
            <a:ext cx="30333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Calidad</a:t>
            </a: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40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 datos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5" name="Google Shape;1255;p108"/>
          <p:cNvSpPr txBox="1"/>
          <p:nvPr/>
        </p:nvSpPr>
        <p:spPr>
          <a:xfrm>
            <a:off x="3397100" y="590500"/>
            <a:ext cx="5451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Es importante tener un </a:t>
            </a:r>
            <a:endParaRPr sz="2400">
              <a:solidFill>
                <a:srgbClr val="EB6B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flujo de trabajo bien establecido</a:t>
            </a:r>
            <a:endParaRPr sz="2400">
              <a:solidFill>
                <a:srgbClr val="EB6B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 Light"/>
              <a:buChar char="●"/>
            </a:pPr>
            <a:r>
              <a:rPr lang="en" sz="2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aumenta la eficiencia y consistencia</a:t>
            </a:r>
            <a:endParaRPr sz="2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 Light"/>
              <a:buChar char="●"/>
            </a:pPr>
            <a:r>
              <a:rPr lang="en" sz="2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incorpora chequeos y balances</a:t>
            </a:r>
            <a:endParaRPr sz="2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 Light"/>
              <a:buChar char="●"/>
            </a:pPr>
            <a:r>
              <a:rPr lang="en" sz="2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mejora la calidad final de los datos</a:t>
            </a:r>
            <a:endParaRPr sz="2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Google Shape;1261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09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109"/>
          <p:cNvSpPr txBox="1"/>
          <p:nvPr/>
        </p:nvSpPr>
        <p:spPr>
          <a:xfrm>
            <a:off x="129484" y="3257980"/>
            <a:ext cx="30333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Calidad</a:t>
            </a: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40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 datos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109"/>
          <p:cNvSpPr txBox="1"/>
          <p:nvPr/>
        </p:nvSpPr>
        <p:spPr>
          <a:xfrm>
            <a:off x="3392500" y="571825"/>
            <a:ext cx="56181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El tipo de flujo será determinado por:</a:t>
            </a:r>
            <a:endParaRPr sz="2200">
              <a:solidFill>
                <a:srgbClr val="EB6B4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oboto Light"/>
              <a:buChar char="●"/>
            </a:pPr>
            <a:r>
              <a:rPr lang="en" sz="20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naturaleza de los datos</a:t>
            </a:r>
            <a:endParaRPr sz="20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oboto Light"/>
              <a:buChar char="●"/>
            </a:pPr>
            <a:r>
              <a:rPr lang="en" sz="20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forma en que están almacenados y documentados</a:t>
            </a:r>
            <a:endParaRPr sz="20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oboto Light"/>
              <a:buChar char="●"/>
            </a:pPr>
            <a:r>
              <a:rPr lang="en" sz="20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naturaleza del producto final esperado</a:t>
            </a:r>
            <a:endParaRPr sz="20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oboto Light"/>
              <a:buChar char="●"/>
            </a:pPr>
            <a:r>
              <a:rPr lang="en" sz="20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capacidades disponibles</a:t>
            </a:r>
            <a:endParaRPr sz="20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oboto Light"/>
              <a:buChar char="●"/>
            </a:pPr>
            <a:r>
              <a:rPr lang="en" sz="20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preferencias locales</a:t>
            </a:r>
            <a:endParaRPr sz="20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Google Shape;1270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10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110"/>
          <p:cNvSpPr txBox="1"/>
          <p:nvPr/>
        </p:nvSpPr>
        <p:spPr>
          <a:xfrm>
            <a:off x="129484" y="3257980"/>
            <a:ext cx="30333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Calidad</a:t>
            </a: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40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 datos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3" name="Google Shape;1273;p110"/>
          <p:cNvSpPr txBox="1"/>
          <p:nvPr/>
        </p:nvSpPr>
        <p:spPr>
          <a:xfrm>
            <a:off x="3440050" y="863175"/>
            <a:ext cx="5259600" cy="1392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La </a:t>
            </a:r>
            <a:r>
              <a:rPr lang="en" sz="2200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DOCUMENTACIÓN</a:t>
            </a:r>
            <a:r>
              <a:rPr lang="en" sz="2200">
                <a:solidFill>
                  <a:srgbClr val="FF33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2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debe ser parte integral de cualquier proceso de evaluación y limpieza de datos.</a:t>
            </a:r>
            <a:endParaRPr sz="2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4" name="Google Shape;1274;p110"/>
          <p:cNvSpPr txBox="1"/>
          <p:nvPr/>
        </p:nvSpPr>
        <p:spPr>
          <a:xfrm>
            <a:off x="3440050" y="2831650"/>
            <a:ext cx="5259600" cy="9822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La documentación sobre la calidad de los datos debe ser </a:t>
            </a:r>
            <a:r>
              <a:rPr lang="en" sz="2200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directa y honesta</a:t>
            </a:r>
            <a:r>
              <a:rPr lang="en" sz="2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2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Google Shape;1280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111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111"/>
          <p:cNvSpPr txBox="1"/>
          <p:nvPr/>
        </p:nvSpPr>
        <p:spPr>
          <a:xfrm>
            <a:off x="129484" y="3257980"/>
            <a:ext cx="30333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Calidad</a:t>
            </a: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40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 datos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3" name="Google Shape;1283;p111"/>
          <p:cNvSpPr txBox="1"/>
          <p:nvPr/>
        </p:nvSpPr>
        <p:spPr>
          <a:xfrm>
            <a:off x="3548700" y="1247150"/>
            <a:ext cx="5159100" cy="29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 Light"/>
              <a:buChar char="●"/>
            </a:pPr>
            <a:r>
              <a:rPr lang="en" sz="2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Decidir cómo y cuándo se integra </a:t>
            </a:r>
            <a:endParaRPr sz="2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 Light"/>
              <a:buChar char="●"/>
            </a:pPr>
            <a:r>
              <a:rPr lang="en" sz="2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La limpieza de datos con flujos de trabajo más amplios.</a:t>
            </a:r>
            <a:endParaRPr sz="2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 Light"/>
              <a:buChar char="●"/>
            </a:pPr>
            <a:r>
              <a:rPr lang="en" sz="2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Buscar un balance </a:t>
            </a:r>
            <a:endParaRPr sz="2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 Light"/>
              <a:buChar char="●"/>
            </a:pPr>
            <a:r>
              <a:rPr lang="en" sz="2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Recursos - eficiencia - valor agregado</a:t>
            </a:r>
            <a:endParaRPr sz="2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 Light"/>
              <a:buChar char="●"/>
            </a:pPr>
            <a:r>
              <a:rPr lang="en" sz="2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NO reinventar la rueda.</a:t>
            </a:r>
            <a:endParaRPr sz="2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84" name="Google Shape;1284;p111"/>
          <p:cNvSpPr/>
          <p:nvPr/>
        </p:nvSpPr>
        <p:spPr>
          <a:xfrm>
            <a:off x="3358450" y="375650"/>
            <a:ext cx="33027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300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Observaciones finales</a:t>
            </a:r>
            <a:endParaRPr i="0" sz="2300" u="none" cap="none" strike="noStrike">
              <a:solidFill>
                <a:srgbClr val="EB6B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12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12"/>
          <p:cNvSpPr txBox="1"/>
          <p:nvPr/>
        </p:nvSpPr>
        <p:spPr>
          <a:xfrm>
            <a:off x="129484" y="3257980"/>
            <a:ext cx="30333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Calidad</a:t>
            </a: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40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 datos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3" name="Google Shape;1293;p112"/>
          <p:cNvSpPr txBox="1"/>
          <p:nvPr/>
        </p:nvSpPr>
        <p:spPr>
          <a:xfrm>
            <a:off x="3525750" y="1036500"/>
            <a:ext cx="5313300" cy="30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 Light"/>
              <a:buChar char="●"/>
            </a:pPr>
            <a:r>
              <a:rPr lang="en" sz="2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Estimar recursos lo mejor posible.</a:t>
            </a:r>
            <a:endParaRPr sz="2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 Light"/>
              <a:buChar char="●"/>
            </a:pPr>
            <a:r>
              <a:rPr lang="en" sz="2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No subestimar tiempos.</a:t>
            </a:r>
            <a:endParaRPr sz="2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 Light"/>
              <a:buChar char="●"/>
            </a:pPr>
            <a:r>
              <a:rPr lang="en" sz="2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Conocer datos, herramientas y documentación disponibles.</a:t>
            </a:r>
            <a:endParaRPr sz="2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 Light"/>
              <a:buChar char="●"/>
            </a:pPr>
            <a:r>
              <a:rPr lang="en" sz="2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Revisión temprana y constante.</a:t>
            </a:r>
            <a:endParaRPr sz="2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 Light"/>
              <a:buChar char="●"/>
            </a:pPr>
            <a:r>
              <a:rPr lang="en" sz="2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El conocimiento local es muy difícil de reemplazar.</a:t>
            </a:r>
            <a:endParaRPr sz="2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4" name="Google Shape;1294;p112"/>
          <p:cNvSpPr/>
          <p:nvPr/>
        </p:nvSpPr>
        <p:spPr>
          <a:xfrm>
            <a:off x="3358450" y="375650"/>
            <a:ext cx="33027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300">
                <a:solidFill>
                  <a:srgbClr val="EB6B42"/>
                </a:solidFill>
                <a:latin typeface="Roboto Light"/>
                <a:ea typeface="Roboto Light"/>
                <a:cs typeface="Roboto Light"/>
                <a:sym typeface="Roboto Light"/>
              </a:rPr>
              <a:t>Observaciones finales</a:t>
            </a:r>
            <a:endParaRPr i="0" sz="2300" u="none" cap="none" strike="noStrike">
              <a:solidFill>
                <a:srgbClr val="EB6B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BF1"/>
        </a:solidFill>
      </p:bgPr>
    </p:bg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" name="Google Shape;1300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13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113"/>
          <p:cNvSpPr txBox="1"/>
          <p:nvPr/>
        </p:nvSpPr>
        <p:spPr>
          <a:xfrm>
            <a:off x="0" y="3345541"/>
            <a:ext cx="3033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CESP</a:t>
            </a:r>
            <a:r>
              <a:rPr lang="en" sz="3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2020-018</a:t>
            </a:r>
            <a:endParaRPr sz="1100"/>
          </a:p>
        </p:txBody>
      </p:sp>
      <p:pic>
        <p:nvPicPr>
          <p:cNvPr id="1303" name="Google Shape;1303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629" y="4152489"/>
            <a:ext cx="2264375" cy="466403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13"/>
          <p:cNvSpPr/>
          <p:nvPr/>
        </p:nvSpPr>
        <p:spPr>
          <a:xfrm>
            <a:off x="3275597" y="312275"/>
            <a:ext cx="552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B6B42"/>
                </a:solidFill>
                <a:latin typeface="Roboto Medium"/>
                <a:ea typeface="Roboto Medium"/>
                <a:cs typeface="Roboto Medium"/>
                <a:sym typeface="Roboto Medium"/>
              </a:rPr>
              <a:t>Mejorando la calidad de datos sobre biodiversidad en Latinoamérica: </a:t>
            </a:r>
            <a:r>
              <a:rPr lang="en" sz="1500">
                <a:solidFill>
                  <a:srgbClr val="4E565F"/>
                </a:solidFill>
                <a:latin typeface="Roboto Light"/>
                <a:ea typeface="Roboto Light"/>
                <a:cs typeface="Roboto Light"/>
                <a:sym typeface="Roboto Light"/>
              </a:rPr>
              <a:t>documentación de buenas prácticas para los flujos de trabajo y ciclos de vida de los datos</a:t>
            </a:r>
            <a:endParaRPr sz="1100"/>
          </a:p>
        </p:txBody>
      </p:sp>
      <p:sp>
        <p:nvSpPr>
          <p:cNvPr id="1305" name="Google Shape;1305;p113"/>
          <p:cNvSpPr/>
          <p:nvPr/>
        </p:nvSpPr>
        <p:spPr>
          <a:xfrm>
            <a:off x="3275597" y="2361270"/>
            <a:ext cx="552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E565F"/>
                </a:solidFill>
                <a:latin typeface="Roboto Light"/>
                <a:ea typeface="Roboto Light"/>
                <a:cs typeface="Roboto Light"/>
                <a:sym typeface="Roboto Light"/>
              </a:rPr>
              <a:t> 30 de noviembre de 2020 - 30 de abril de 2022  	</a:t>
            </a:r>
            <a:r>
              <a:rPr lang="en" sz="11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€</a:t>
            </a:r>
            <a:r>
              <a:rPr lang="en" sz="1100">
                <a:solidFill>
                  <a:srgbClr val="4E565F"/>
                </a:solidFill>
                <a:latin typeface="Roboto Light"/>
                <a:ea typeface="Roboto Light"/>
                <a:cs typeface="Roboto Light"/>
                <a:sym typeface="Roboto Light"/>
              </a:rPr>
              <a:t>14,735 + </a:t>
            </a:r>
            <a:r>
              <a:rPr lang="en" sz="1100">
                <a:solidFill>
                  <a:srgbClr val="EB6B42"/>
                </a:solidFill>
                <a:latin typeface="Roboto"/>
                <a:ea typeface="Roboto"/>
                <a:cs typeface="Roboto"/>
                <a:sym typeface="Roboto"/>
              </a:rPr>
              <a:t>€</a:t>
            </a:r>
            <a:r>
              <a:rPr lang="en" sz="1100">
                <a:solidFill>
                  <a:srgbClr val="4E565F"/>
                </a:solidFill>
                <a:latin typeface="Roboto Light"/>
                <a:ea typeface="Roboto Light"/>
                <a:cs typeface="Roboto Light"/>
                <a:sym typeface="Roboto Light"/>
              </a:rPr>
              <a:t> 37.500</a:t>
            </a:r>
            <a:endParaRPr sz="1100"/>
          </a:p>
        </p:txBody>
      </p:sp>
      <p:pic>
        <p:nvPicPr>
          <p:cNvPr descr="Calendario diario" id="1306" name="Google Shape;1306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4277" y="2361270"/>
            <a:ext cx="237624" cy="237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ultur gryphus Linnaeus, 1758" id="1307" name="Google Shape;1307;p113"/>
          <p:cNvPicPr preferRelativeResize="0"/>
          <p:nvPr/>
        </p:nvPicPr>
        <p:blipFill rotWithShape="1">
          <a:blip r:embed="rId6">
            <a:alphaModFix/>
          </a:blip>
          <a:srcRect b="24763" l="0" r="0" t="43886"/>
          <a:stretch/>
        </p:blipFill>
        <p:spPr>
          <a:xfrm>
            <a:off x="3275597" y="1171478"/>
            <a:ext cx="5522493" cy="1136984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113"/>
          <p:cNvSpPr/>
          <p:nvPr/>
        </p:nvSpPr>
        <p:spPr>
          <a:xfrm>
            <a:off x="3275597" y="3035065"/>
            <a:ext cx="45720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Programa: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Capacity Enhancement Support Programme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Financiado por: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GBIF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Socios: 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GBIF Argentina, GBIF Chile, GBIF México, VertNet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Líder de proyecto: 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GBIF Colombia</a:t>
            </a:r>
            <a:endParaRPr sz="1100"/>
          </a:p>
        </p:txBody>
      </p:sp>
      <p:sp>
        <p:nvSpPr>
          <p:cNvPr id="1309" name="Google Shape;1309;p113"/>
          <p:cNvSpPr/>
          <p:nvPr/>
        </p:nvSpPr>
        <p:spPr>
          <a:xfrm>
            <a:off x="3275597" y="1171478"/>
            <a:ext cx="55224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Cóndor Andino (</a:t>
            </a:r>
            <a:r>
              <a:rPr i="1" lang="en" sz="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Vultur gryphus</a:t>
            </a:r>
            <a:r>
              <a:rPr lang="en" sz="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), Quindío, Colombia. Foto 2019 Ma Alejandra Bedoya-Cañón via </a:t>
            </a:r>
            <a:r>
              <a:rPr lang="en" sz="5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iNaturalist Research-grade Observations</a:t>
            </a:r>
            <a:r>
              <a:rPr lang="en" sz="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licenciada bajo </a:t>
            </a:r>
            <a:r>
              <a:rPr lang="en" sz="5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BY-NC 4.0</a:t>
            </a:r>
            <a:r>
              <a:rPr lang="en" sz="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ezas de rompecabezas" id="1310" name="Google Shape;1310;p1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5262" y="1153478"/>
            <a:ext cx="1890000" cy="18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129484" y="3257980"/>
            <a:ext cx="30333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Calidad</a:t>
            </a: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40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de datos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33"/>
          <p:cNvSpPr txBox="1"/>
          <p:nvPr/>
        </p:nvSpPr>
        <p:spPr>
          <a:xfrm>
            <a:off x="3162775" y="604325"/>
            <a:ext cx="5875200" cy="35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111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0" lang="en" sz="13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Redundancia</a:t>
            </a:r>
            <a:r>
              <a:rPr i="0" lang="en" sz="1300" u="none" cap="none" strike="noStrike">
                <a:latin typeface="Roboto Light"/>
                <a:ea typeface="Roboto Light"/>
                <a:cs typeface="Roboto Light"/>
                <a:sym typeface="Roboto Light"/>
              </a:rPr>
              <a:t>: no estándar, sinónimos.</a:t>
            </a:r>
            <a:endParaRPr i="0" sz="1300" u="none" cap="none" strike="noStrike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Valor ausente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: el valor no está presente.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Valor incorrecto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: el valor no representa los hechos.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Valor no atomizado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: más de un valor en un campo atomizado.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Esquizofrenia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: campo utilizado incorrectamente.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Registros duplicados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: más de un registro representando el mismo hecho.</a:t>
            </a:r>
            <a:endParaRPr sz="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Valores inconsistentes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: inconsistencia en la representación de un hecho.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Contaminación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: creación de nuevos datos a partir de datos incorrectos preexistentes.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" name="Google Shape;227;p33"/>
          <p:cNvSpPr/>
          <p:nvPr/>
        </p:nvSpPr>
        <p:spPr>
          <a:xfrm>
            <a:off x="7371600" y="4517688"/>
            <a:ext cx="1772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1" lang="en" sz="7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0" i="1" lang="en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odifi</a:t>
            </a:r>
            <a:r>
              <a:rPr i="1" lang="en" sz="7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cado de </a:t>
            </a:r>
            <a:r>
              <a:rPr b="0" i="1" lang="en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Antonio Saraiva</a:t>
            </a:r>
            <a:endParaRPr b="0" i="1" sz="7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3"/>
          <p:cNvSpPr/>
          <p:nvPr/>
        </p:nvSpPr>
        <p:spPr>
          <a:xfrm>
            <a:off x="3117521" y="4517700"/>
            <a:ext cx="7779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English 1999</a:t>
            </a:r>
            <a:endParaRPr b="0" i="1" sz="7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6" name="Google Shape;1316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114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14"/>
          <p:cNvSpPr txBox="1"/>
          <p:nvPr/>
        </p:nvSpPr>
        <p:spPr>
          <a:xfrm>
            <a:off x="129484" y="3465294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Grupo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facilitadores</a:t>
            </a:r>
            <a:endParaRPr sz="1100"/>
          </a:p>
        </p:txBody>
      </p:sp>
      <p:pic>
        <p:nvPicPr>
          <p:cNvPr descr="Maestro" id="1319" name="Google Shape;1319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622" y="1053193"/>
            <a:ext cx="1890000" cy="189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abella Plos" id="1320" name="Google Shape;1320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3915" y="1086178"/>
            <a:ext cx="1259424" cy="1259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mila Plata" id="1321" name="Google Shape;1321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4271" y="1090228"/>
            <a:ext cx="1259424" cy="1259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iro Escobar" id="1322" name="Google Shape;1322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75854" y="2748100"/>
            <a:ext cx="1259424" cy="1259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ula Zermoglio" id="1323" name="Google Shape;1323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53915" y="2749576"/>
            <a:ext cx="1259424" cy="125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02634" y="1090228"/>
            <a:ext cx="1259424" cy="1259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liana Lara" id="1325" name="Google Shape;1325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06824" y="2748100"/>
            <a:ext cx="1260900" cy="12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1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80320" y="2011418"/>
            <a:ext cx="333376" cy="33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1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34349" y="3670958"/>
            <a:ext cx="333376" cy="33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1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79964" y="3675625"/>
            <a:ext cx="333376" cy="33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1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28683" y="2011610"/>
            <a:ext cx="333376" cy="33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1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201903" y="3675125"/>
            <a:ext cx="333376" cy="33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1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79964" y="2016277"/>
            <a:ext cx="333376" cy="33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114"/>
          <p:cNvSpPr txBox="1"/>
          <p:nvPr/>
        </p:nvSpPr>
        <p:spPr>
          <a:xfrm>
            <a:off x="3553915" y="2310335"/>
            <a:ext cx="12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Anabela Plos</a:t>
            </a:r>
            <a:endParaRPr sz="11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333" name="Google Shape;1333;p114"/>
          <p:cNvSpPr txBox="1"/>
          <p:nvPr/>
        </p:nvSpPr>
        <p:spPr>
          <a:xfrm>
            <a:off x="5411218" y="2310335"/>
            <a:ext cx="12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Diana Hernández</a:t>
            </a:r>
            <a:endParaRPr sz="1100"/>
          </a:p>
        </p:txBody>
      </p:sp>
      <p:sp>
        <p:nvSpPr>
          <p:cNvPr id="1334" name="Google Shape;1334;p114"/>
          <p:cNvSpPr txBox="1"/>
          <p:nvPr/>
        </p:nvSpPr>
        <p:spPr>
          <a:xfrm>
            <a:off x="7278772" y="2308816"/>
            <a:ext cx="12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Camila Plata</a:t>
            </a:r>
            <a:endParaRPr sz="1100"/>
          </a:p>
        </p:txBody>
      </p:sp>
      <p:sp>
        <p:nvSpPr>
          <p:cNvPr id="1335" name="Google Shape;1335;p114"/>
          <p:cNvSpPr txBox="1"/>
          <p:nvPr/>
        </p:nvSpPr>
        <p:spPr>
          <a:xfrm>
            <a:off x="3553915" y="4004333"/>
            <a:ext cx="12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Paula Zermoglio</a:t>
            </a:r>
            <a:endParaRPr sz="11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336" name="Google Shape;1336;p114"/>
          <p:cNvSpPr txBox="1"/>
          <p:nvPr/>
        </p:nvSpPr>
        <p:spPr>
          <a:xfrm>
            <a:off x="5411218" y="4004333"/>
            <a:ext cx="12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Liliana Lara</a:t>
            </a:r>
            <a:endParaRPr sz="1100"/>
          </a:p>
        </p:txBody>
      </p:sp>
      <p:sp>
        <p:nvSpPr>
          <p:cNvPr id="1337" name="Google Shape;1337;p114"/>
          <p:cNvSpPr txBox="1"/>
          <p:nvPr/>
        </p:nvSpPr>
        <p:spPr>
          <a:xfrm>
            <a:off x="7254271" y="4001907"/>
            <a:ext cx="12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Dairo Escobar</a:t>
            </a:r>
            <a:endParaRPr sz="11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EFEA"/>
        </a:solidFill>
      </p:bgPr>
    </p:bg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Google Shape;1343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10125"/>
            <a:ext cx="91440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15"/>
          <p:cNvSpPr/>
          <p:nvPr/>
        </p:nvSpPr>
        <p:spPr>
          <a:xfrm>
            <a:off x="0" y="335"/>
            <a:ext cx="3033300" cy="4809900"/>
          </a:xfrm>
          <a:prstGeom prst="rect">
            <a:avLst/>
          </a:prstGeom>
          <a:solidFill>
            <a:srgbClr val="B9BE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115"/>
          <p:cNvSpPr txBox="1"/>
          <p:nvPr/>
        </p:nvSpPr>
        <p:spPr>
          <a:xfrm>
            <a:off x="129484" y="3534289"/>
            <a:ext cx="3033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Consultorio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33333"/>
                </a:solidFill>
                <a:latin typeface="Roboto Thin"/>
                <a:ea typeface="Roboto Thin"/>
                <a:cs typeface="Roboto Thin"/>
                <a:sym typeface="Roboto Thin"/>
              </a:rPr>
              <a:t>de datos</a:t>
            </a:r>
            <a:endParaRPr b="1" sz="36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6" name="Google Shape;1346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2461" y="142573"/>
            <a:ext cx="3226704" cy="4525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tido" id="1347" name="Google Shape;1347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40" y="1366708"/>
            <a:ext cx="1890000" cy="18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